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80" r:id="rId2"/>
    <p:sldId id="381" r:id="rId3"/>
    <p:sldId id="382" r:id="rId4"/>
    <p:sldId id="383" r:id="rId5"/>
    <p:sldId id="384" r:id="rId6"/>
    <p:sldId id="385" r:id="rId7"/>
    <p:sldId id="386" r:id="rId8"/>
    <p:sldId id="387" r:id="rId9"/>
    <p:sldId id="388" r:id="rId10"/>
    <p:sldId id="389" r:id="rId11"/>
  </p:sldIdLst>
  <p:sldSz cx="12195175" cy="6859588"/>
  <p:notesSz cx="7099300" cy="10234613"/>
  <p:defaultTextStyle>
    <a:defPPr>
      <a:defRPr lang="en-US"/>
    </a:defPPr>
    <a:lvl1pPr marL="0" algn="l" defTabSz="60960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60960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19835" algn="l" defTabSz="60960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829435" algn="l" defTabSz="60960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439035" algn="l" defTabSz="60960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048635" algn="l" defTabSz="60960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658235" algn="l" defTabSz="60960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268470" algn="l" defTabSz="60960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4878070" algn="l" defTabSz="60960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54">
          <p15:clr>
            <a:srgbClr val="A4A3A4"/>
          </p15:clr>
        </p15:guide>
        <p15:guide id="2" orient="horz" pos="4234">
          <p15:clr>
            <a:srgbClr val="A4A3A4"/>
          </p15:clr>
        </p15:guide>
        <p15:guide id="3" pos="8251">
          <p15:clr>
            <a:srgbClr val="A4A3A4"/>
          </p15:clr>
        </p15:guide>
        <p15:guide id="4" pos="8089">
          <p15:clr>
            <a:srgbClr val="A4A3A4"/>
          </p15:clr>
        </p15:guide>
        <p15:guide id="5" pos="8529">
          <p15:clr>
            <a:srgbClr val="A4A3A4"/>
          </p15:clr>
        </p15:guide>
        <p15:guide id="6" orient="horz" pos="3962">
          <p15:clr>
            <a:srgbClr val="A4A3A4"/>
          </p15:clr>
        </p15:guide>
        <p15:guide id="7" orient="horz" pos="664">
          <p15:clr>
            <a:srgbClr val="A4A3A4"/>
          </p15:clr>
        </p15:guide>
        <p15:guide id="8" orient="horz" pos="1294">
          <p15:clr>
            <a:srgbClr val="A4A3A4"/>
          </p15:clr>
        </p15:guide>
        <p15:guide id="9" orient="horz" pos="730">
          <p15:clr>
            <a:srgbClr val="A4A3A4"/>
          </p15:clr>
        </p15:guide>
        <p15:guide id="10" pos="7272">
          <p15:clr>
            <a:srgbClr val="A4A3A4"/>
          </p15:clr>
        </p15:guide>
        <p15:guide id="11" pos="7527">
          <p15:clr>
            <a:srgbClr val="A4A3A4"/>
          </p15:clr>
        </p15:guide>
        <p15:guide id="12" pos="396">
          <p15:clr>
            <a:srgbClr val="A4A3A4"/>
          </p15:clr>
        </p15:guide>
        <p15:guide id="13" pos="3907">
          <p15:clr>
            <a:srgbClr val="A4A3A4"/>
          </p15:clr>
        </p15:guide>
        <p15:guide id="14" pos="3739">
          <p15:clr>
            <a:srgbClr val="A4A3A4"/>
          </p15:clr>
        </p15:guide>
        <p15:guide id="15" pos="466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4">
          <p15:clr>
            <a:srgbClr val="A4A3A4"/>
          </p15:clr>
        </p15:guide>
        <p15:guide id="2" pos="227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BF1"/>
    <a:srgbClr val="0068A9"/>
    <a:srgbClr val="000000"/>
    <a:srgbClr val="E90F40"/>
    <a:srgbClr val="3391C1"/>
    <a:srgbClr val="42BBD9"/>
    <a:srgbClr val="7BCEF6"/>
    <a:srgbClr val="002749"/>
    <a:srgbClr val="B0C800"/>
    <a:srgbClr val="FFC1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706" autoAdjust="0"/>
  </p:normalViewPr>
  <p:slideViewPr>
    <p:cSldViewPr snapToGrid="0">
      <p:cViewPr varScale="1">
        <p:scale>
          <a:sx n="72" d="100"/>
          <a:sy n="72" d="100"/>
        </p:scale>
        <p:origin x="924" y="72"/>
      </p:cViewPr>
      <p:guideLst>
        <p:guide orient="horz" pos="4654"/>
        <p:guide orient="horz" pos="4234"/>
        <p:guide pos="8251"/>
        <p:guide pos="8089"/>
        <p:guide pos="8529"/>
        <p:guide orient="horz" pos="3962"/>
        <p:guide orient="horz" pos="664"/>
        <p:guide orient="horz" pos="1294"/>
        <p:guide orient="horz" pos="730"/>
        <p:guide pos="7272"/>
        <p:guide pos="7527"/>
        <p:guide pos="396"/>
        <p:guide pos="3907"/>
        <p:guide pos="3739"/>
        <p:guide pos="4669"/>
      </p:guideLst>
    </p:cSldViewPr>
  </p:slideViewPr>
  <p:outlineViewPr>
    <p:cViewPr>
      <p:scale>
        <a:sx n="33" d="100"/>
        <a:sy n="33" d="100"/>
      </p:scale>
      <p:origin x="0" y="2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notesViewPr>
    <p:cSldViewPr snapToGrid="0" showGuides="1">
      <p:cViewPr varScale="1">
        <p:scale>
          <a:sx n="107" d="100"/>
          <a:sy n="107" d="100"/>
        </p:scale>
        <p:origin x="5172" y="120"/>
      </p:cViewPr>
      <p:guideLst>
        <p:guide orient="horz" pos="3154"/>
        <p:guide pos="227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575" cy="5111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9" y="0"/>
            <a:ext cx="3076575" cy="5111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D8C188-00C6-46F1-8CED-F01BD31E4433}" type="datetimeFigureOut">
              <a:rPr lang="de-DE" smtClean="0"/>
              <a:t>24.07.2017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721850"/>
            <a:ext cx="3076575" cy="5111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9" y="9721850"/>
            <a:ext cx="3076575" cy="5111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3E69D-3B21-4381-BE0F-007CE241019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6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694" cy="5126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505" y="0"/>
            <a:ext cx="3076694" cy="5126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F1D401-158B-4B2B-A98D-403A2BA6A3BF}" type="datetimeFigureOut">
              <a:rPr lang="de-DE" smtClean="0"/>
              <a:t>24.07.2017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21488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261" y="4860983"/>
            <a:ext cx="5678779" cy="46069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968"/>
            <a:ext cx="3076694" cy="510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505" y="9721968"/>
            <a:ext cx="3076694" cy="510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F0BAD-2B0D-418F-8B6F-40611FA0EE5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660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0645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03225" algn="l" defTabSz="80645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06450" algn="l" defTabSz="80645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09675" algn="l" defTabSz="80645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12900" algn="l" defTabSz="80645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16125" algn="l" defTabSz="80645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19350" algn="l" defTabSz="80645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22575" algn="l" defTabSz="80645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25800" algn="l" defTabSz="80645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F0BAD-2B0D-418F-8B6F-40611FA0EE5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918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F0BAD-2B0D-418F-8B6F-40611FA0EE5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35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251999" y="1008000"/>
            <a:ext cx="11689200" cy="5580000"/>
          </a:xfrm>
          <a:ln w="3175">
            <a:solidFill>
              <a:srgbClr val="BFC9D2"/>
            </a:solidFill>
          </a:ln>
        </p:spPr>
        <p:txBody>
          <a:bodyPr lIns="127008" tIns="127008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30001" y="1260000"/>
            <a:ext cx="9840792" cy="581698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30001" y="1908001"/>
            <a:ext cx="9840792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03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6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9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1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16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19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225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2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>
          <a:xfrm>
            <a:off x="630001" y="6192000"/>
            <a:ext cx="3997767" cy="215444"/>
          </a:xfrm>
        </p:spPr>
        <p:txBody>
          <a:bodyPr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240665" indent="0">
              <a:buNone/>
              <a:defRPr/>
            </a:lvl2pPr>
            <a:lvl3pPr marL="473075" indent="0">
              <a:buNone/>
              <a:defRPr/>
            </a:lvl3pPr>
            <a:lvl4pPr marL="629920" indent="0">
              <a:buNone/>
              <a:defRPr/>
            </a:lvl4pPr>
            <a:lvl5pPr marL="7880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5" t="27935" r="14110" b="32313"/>
          <a:stretch>
            <a:fillRect/>
          </a:stretch>
        </p:blipFill>
        <p:spPr>
          <a:xfrm>
            <a:off x="10477086" y="362421"/>
            <a:ext cx="1069848" cy="4247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 preferRelativeResize="0"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" t="1808" r="1586" b="1658"/>
          <a:stretch>
            <a:fillRect/>
          </a:stretch>
        </p:blipFill>
        <p:spPr>
          <a:xfrm>
            <a:off x="251999" y="1008000"/>
            <a:ext cx="11689200" cy="5580000"/>
          </a:xfrm>
          <a:prstGeom prst="rect">
            <a:avLst/>
          </a:prstGeom>
          <a:ln w="3175">
            <a:solidFill>
              <a:srgbClr val="BFC9D2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7158" y="3429823"/>
            <a:ext cx="10919504" cy="760984"/>
          </a:xfrm>
        </p:spPr>
        <p:txBody>
          <a:bodyPr bIns="95256" anchor="ctr" anchorCtr="0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F364-B178-4911-B1BF-AF8366E27810}" type="datetime5">
              <a:rPr lang="en-US" smtClean="0"/>
              <a:t>24-Jul-17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Kiran Lakkapragada| Ramyam Intelligence  Lab | Part of Arvato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634999" y="5945188"/>
            <a:ext cx="10918825" cy="184666"/>
          </a:xfrm>
        </p:spPr>
        <p:txBody>
          <a:bodyPr/>
          <a:lstStyle>
            <a:lvl1pPr marL="182880" indent="-182880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5" t="27935" r="14110" b="32313"/>
          <a:stretch>
            <a:fillRect/>
          </a:stretch>
        </p:blipFill>
        <p:spPr>
          <a:xfrm>
            <a:off x="10477086" y="362421"/>
            <a:ext cx="1069848" cy="4247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51999" y="1008000"/>
            <a:ext cx="11689200" cy="5580000"/>
          </a:xfrm>
          <a:prstGeom prst="rect">
            <a:avLst/>
          </a:prstGeom>
          <a:solidFill>
            <a:schemeClr val="bg1"/>
          </a:solidFill>
          <a:ln w="3175">
            <a:solidFill>
              <a:srgbClr val="BFC9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80000" bIns="180000"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001" y="1260000"/>
            <a:ext cx="9839877" cy="4431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E2264-DBB8-44D9-8B1D-4C4F6DEA0E9C}" type="datetime5">
              <a:rPr lang="en-US" smtClean="0"/>
              <a:t>24-Jul-17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Kiran Lakkapragada| Ramyam Intelligence  Lab | Part of Arvato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Organi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51999" y="1008000"/>
            <a:ext cx="11689200" cy="5580000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91000">
                <a:schemeClr val="bg1">
                  <a:lumMod val="50000"/>
                  <a:alpha val="11000"/>
                </a:schemeClr>
              </a:gs>
            </a:gsLst>
            <a:lin ang="4800000" scaled="0"/>
          </a:gradFill>
          <a:ln w="3175">
            <a:solidFill>
              <a:srgbClr val="BFC9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144000" rIns="180000" bIns="180000" numCol="1" spcCol="0" rtlCol="0" fromWordArt="0" anchor="ctr" anchorCtr="0" forceAA="0" compatLnSpc="1">
            <a:noAutofit/>
          </a:bodyPr>
          <a:lstStyle/>
          <a:p>
            <a:pPr lvl="0" algn="ctr"/>
            <a:endParaRPr lang="de-DE" sz="20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001" y="1260000"/>
            <a:ext cx="9839877" cy="4431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F15FE-7259-4515-A39D-09A7286C26B2}" type="datetime5">
              <a:rPr lang="en-US" smtClean="0"/>
              <a:t>24-Jul-17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Kiran Lakkapragada| Ramyam Intelligence  Lab | Part of Arvato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251999" y="1008000"/>
            <a:ext cx="11689200" cy="5580000"/>
          </a:xfrm>
          <a:prstGeom prst="rect">
            <a:avLst/>
          </a:prstGeom>
          <a:solidFill>
            <a:schemeClr val="bg1"/>
          </a:solidFill>
          <a:ln w="3175">
            <a:solidFill>
              <a:srgbClr val="BFC9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180000" rIns="180000" bIns="180000"/>
          <a:lstStyle/>
          <a:p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C5FFF-412B-4F8C-9010-7955ECF1C87B}" type="datetime5">
              <a:rPr lang="en-US" smtClean="0"/>
              <a:t>24-Jul-17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Kiran Lakkapragada| Ramyam Intelligence  Lab | Part of Arvato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 preferRelativeResize="0"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" t="1808" r="1586" b="1658"/>
          <a:stretch>
            <a:fillRect/>
          </a:stretch>
        </p:blipFill>
        <p:spPr>
          <a:xfrm>
            <a:off x="251999" y="1008000"/>
            <a:ext cx="11689200" cy="5580000"/>
          </a:xfrm>
          <a:prstGeom prst="rect">
            <a:avLst/>
          </a:prstGeom>
          <a:ln w="3175">
            <a:solidFill>
              <a:srgbClr val="BFC9D2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001" y="1260000"/>
            <a:ext cx="9839877" cy="4431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72215-5275-4AC8-8014-28A84A7E0697}" type="datetime5">
              <a:rPr lang="en-US" smtClean="0"/>
              <a:t>24-Jul-17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Kiran Lakkapragada| Ramyam Intelligence  Lab | Part of Arvato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261045" y="6663454"/>
            <a:ext cx="285793" cy="123111"/>
          </a:xfrm>
        </p:spPr>
        <p:txBody>
          <a:bodyPr/>
          <a:lstStyle>
            <a:lvl1pPr algn="r">
              <a:defRPr/>
            </a:lvl1pPr>
          </a:lstStyle>
          <a:p>
            <a:fld id="{A5FE0BE9-2605-47C0-8F30-F383CC1BC3CC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9"/>
          <p:cNvSpPr>
            <a:spLocks noGrp="1" noChangeAspect="1"/>
          </p:cNvSpPr>
          <p:nvPr>
            <p:ph type="body" sz="quarter" idx="13"/>
          </p:nvPr>
        </p:nvSpPr>
        <p:spPr>
          <a:xfrm>
            <a:off x="630002" y="2232000"/>
            <a:ext cx="5271165" cy="1446550"/>
          </a:xfrm>
          <a:ln w="3175">
            <a:noFill/>
          </a:ln>
        </p:spPr>
        <p:txBody>
          <a:bodyPr lIns="0" tIns="0" rIns="0" bIns="0">
            <a:spAutoFit/>
          </a:bodyPr>
          <a:lstStyle>
            <a:lvl1pPr marL="342900" indent="-342900">
              <a:spcBef>
                <a:spcPts val="600"/>
              </a:spcBef>
              <a:buFont typeface="Wingdings 3" panose="05040102010807070707" pitchFamily="18" charset="2"/>
              <a:buChar char="Ò"/>
              <a:defRPr lang="de-DE" sz="2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5430">
              <a:spcBef>
                <a:spcPts val="0"/>
              </a:spcBef>
              <a:buFont typeface="Symbol" panose="05050102010706020507" pitchFamily="18" charset="2"/>
              <a:buChar char="-"/>
              <a:defRPr sz="1800" cap="none" baseline="0">
                <a:solidFill>
                  <a:schemeClr val="tx1"/>
                </a:solidFill>
              </a:defRPr>
            </a:lvl2pPr>
            <a:lvl3pPr marL="363855" indent="-363855">
              <a:spcBef>
                <a:spcPts val="1200"/>
              </a:spcBef>
              <a:buFont typeface="Wingdings 3" panose="05040102010807070707" pitchFamily="18" charset="2"/>
              <a:buChar char="Ò"/>
              <a:defRPr lang="de-DE" sz="24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28650" indent="-265430">
              <a:spcBef>
                <a:spcPts val="0"/>
              </a:spcBef>
              <a:buFont typeface="Symbol" panose="05050102010706020507" pitchFamily="18" charset="2"/>
              <a:buChar char="-"/>
              <a:defRPr sz="18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Textplatzhalter 9"/>
          <p:cNvSpPr>
            <a:spLocks noGrp="1" noChangeAspect="1"/>
          </p:cNvSpPr>
          <p:nvPr>
            <p:ph type="body" sz="quarter" idx="14"/>
          </p:nvPr>
        </p:nvSpPr>
        <p:spPr>
          <a:xfrm>
            <a:off x="6282000" y="2232000"/>
            <a:ext cx="5271165" cy="1446550"/>
          </a:xfrm>
          <a:ln w="3175">
            <a:noFill/>
          </a:ln>
        </p:spPr>
        <p:txBody>
          <a:bodyPr lIns="0" tIns="0" rIns="0" bIns="0">
            <a:spAutoFit/>
          </a:bodyPr>
          <a:lstStyle>
            <a:lvl1pPr marL="342900" indent="-342900">
              <a:spcBef>
                <a:spcPts val="600"/>
              </a:spcBef>
              <a:buFont typeface="Wingdings 3" panose="05040102010807070707" pitchFamily="18" charset="2"/>
              <a:buChar char="Ò"/>
              <a:defRPr lang="de-DE" sz="2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65430">
              <a:spcBef>
                <a:spcPts val="0"/>
              </a:spcBef>
              <a:buFont typeface="Symbol" panose="05050102010706020507" pitchFamily="18" charset="2"/>
              <a:buChar char="-"/>
              <a:defRPr sz="1800" cap="none" baseline="0">
                <a:solidFill>
                  <a:schemeClr val="tx1"/>
                </a:solidFill>
              </a:defRPr>
            </a:lvl2pPr>
            <a:lvl3pPr marL="363855" indent="-363855">
              <a:spcBef>
                <a:spcPts val="1200"/>
              </a:spcBef>
              <a:buFont typeface="Wingdings 3" panose="05040102010807070707" pitchFamily="18" charset="2"/>
              <a:buChar char="Ò"/>
              <a:defRPr lang="de-DE" sz="2400" b="0" kern="1200" cap="all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28650" indent="-265430">
              <a:spcBef>
                <a:spcPts val="0"/>
              </a:spcBef>
              <a:buFont typeface="Symbol" panose="05050102010706020507" pitchFamily="18" charset="2"/>
              <a:buChar char="-"/>
              <a:defRPr sz="18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5" t="27935" r="14110" b="32313"/>
          <a:stretch>
            <a:fillRect/>
          </a:stretch>
        </p:blipFill>
        <p:spPr>
          <a:xfrm>
            <a:off x="10477086" y="362421"/>
            <a:ext cx="1069848" cy="4247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/>
          <p:cNvPicPr preferRelativeResize="0"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" t="1808" r="1586" b="1658"/>
          <a:stretch>
            <a:fillRect/>
          </a:stretch>
        </p:blipFill>
        <p:spPr>
          <a:xfrm>
            <a:off x="251999" y="1017588"/>
            <a:ext cx="11689200" cy="5580000"/>
          </a:xfrm>
          <a:prstGeom prst="rect">
            <a:avLst/>
          </a:prstGeom>
          <a:ln w="3175">
            <a:solidFill>
              <a:srgbClr val="BFC9D2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001" y="1260000"/>
            <a:ext cx="9839877" cy="4431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C0BFB-193E-4950-B5D4-D341375651A0}" type="datetime5">
              <a:rPr lang="en-US" smtClean="0"/>
              <a:t>24-Jul-17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Kiran Lakkapragada| Ramyam Intelligence  Lab | Part of Arvato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261045" y="6663454"/>
            <a:ext cx="285793" cy="123111"/>
          </a:xfrm>
        </p:spPr>
        <p:txBody>
          <a:bodyPr/>
          <a:lstStyle>
            <a:lvl1pPr algn="r">
              <a:defRPr/>
            </a:lvl1pPr>
          </a:lstStyle>
          <a:p>
            <a:fld id="{A5FE0BE9-2605-47C0-8F30-F383CC1BC3CC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0" name="Textplatzhalter 9"/>
          <p:cNvSpPr>
            <a:spLocks noGrp="1" noChangeAspect="1"/>
          </p:cNvSpPr>
          <p:nvPr>
            <p:ph type="body" sz="quarter" idx="13"/>
          </p:nvPr>
        </p:nvSpPr>
        <p:spPr>
          <a:xfrm>
            <a:off x="634336" y="1903991"/>
            <a:ext cx="2032302" cy="2030923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platzhalter 9"/>
          <p:cNvSpPr>
            <a:spLocks noGrp="1" noChangeAspect="1"/>
          </p:cNvSpPr>
          <p:nvPr>
            <p:ph type="body" sz="quarter" idx="23"/>
          </p:nvPr>
        </p:nvSpPr>
        <p:spPr>
          <a:xfrm>
            <a:off x="2854348" y="1903991"/>
            <a:ext cx="2032302" cy="2030923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platzhalter 9"/>
          <p:cNvSpPr>
            <a:spLocks noGrp="1" noChangeAspect="1"/>
          </p:cNvSpPr>
          <p:nvPr>
            <p:ph type="body" sz="quarter" idx="24"/>
          </p:nvPr>
        </p:nvSpPr>
        <p:spPr>
          <a:xfrm>
            <a:off x="5074360" y="1903991"/>
            <a:ext cx="2032302" cy="2030923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platzhalter 9"/>
          <p:cNvSpPr>
            <a:spLocks noGrp="1" noChangeAspect="1"/>
          </p:cNvSpPr>
          <p:nvPr>
            <p:ph type="body" sz="quarter" idx="25"/>
          </p:nvPr>
        </p:nvSpPr>
        <p:spPr>
          <a:xfrm>
            <a:off x="7294372" y="1903991"/>
            <a:ext cx="2032302" cy="2030923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platzhalter 9"/>
          <p:cNvSpPr>
            <a:spLocks noGrp="1" noChangeAspect="1"/>
          </p:cNvSpPr>
          <p:nvPr>
            <p:ph type="body" sz="quarter" idx="26"/>
          </p:nvPr>
        </p:nvSpPr>
        <p:spPr>
          <a:xfrm>
            <a:off x="9514382" y="1903991"/>
            <a:ext cx="2032302" cy="2030923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Textplatzhalter 9"/>
          <p:cNvSpPr>
            <a:spLocks noGrp="1" noChangeAspect="1"/>
          </p:cNvSpPr>
          <p:nvPr>
            <p:ph type="body" sz="quarter" idx="27"/>
          </p:nvPr>
        </p:nvSpPr>
        <p:spPr>
          <a:xfrm>
            <a:off x="634336" y="4125312"/>
            <a:ext cx="2032302" cy="2030923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platzhalter 9"/>
          <p:cNvSpPr>
            <a:spLocks noGrp="1" noChangeAspect="1"/>
          </p:cNvSpPr>
          <p:nvPr>
            <p:ph type="body" sz="quarter" idx="28"/>
          </p:nvPr>
        </p:nvSpPr>
        <p:spPr>
          <a:xfrm>
            <a:off x="2854348" y="4125312"/>
            <a:ext cx="2032302" cy="2030923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platzhalter 9"/>
          <p:cNvSpPr>
            <a:spLocks noGrp="1" noChangeAspect="1"/>
          </p:cNvSpPr>
          <p:nvPr>
            <p:ph type="body" sz="quarter" idx="29"/>
          </p:nvPr>
        </p:nvSpPr>
        <p:spPr>
          <a:xfrm>
            <a:off x="5074360" y="4125312"/>
            <a:ext cx="2032302" cy="2030923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platzhalter 9"/>
          <p:cNvSpPr>
            <a:spLocks noGrp="1" noChangeAspect="1"/>
          </p:cNvSpPr>
          <p:nvPr>
            <p:ph type="body" sz="quarter" idx="30"/>
          </p:nvPr>
        </p:nvSpPr>
        <p:spPr>
          <a:xfrm>
            <a:off x="7294372" y="4125312"/>
            <a:ext cx="2032302" cy="2030923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platzhalter 9"/>
          <p:cNvSpPr>
            <a:spLocks noGrp="1" noChangeAspect="1"/>
          </p:cNvSpPr>
          <p:nvPr>
            <p:ph type="body" sz="quarter" idx="31"/>
          </p:nvPr>
        </p:nvSpPr>
        <p:spPr>
          <a:xfrm>
            <a:off x="9514382" y="4125312"/>
            <a:ext cx="2032302" cy="2030923"/>
          </a:xfrm>
          <a:ln w="3175">
            <a:solidFill>
              <a:srgbClr val="BFC9D2"/>
            </a:solidFill>
          </a:ln>
        </p:spPr>
        <p:txBody>
          <a:bodyPr lIns="158760" tIns="158760" rIns="127008" bIns="127008"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0" indent="0"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266700"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5" t="27935" r="14110" b="32313"/>
          <a:stretch>
            <a:fillRect/>
          </a:stretch>
        </p:blipFill>
        <p:spPr>
          <a:xfrm>
            <a:off x="10477086" y="362421"/>
            <a:ext cx="1069848" cy="4247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51999" y="1008000"/>
            <a:ext cx="11689200" cy="5580000"/>
          </a:xfrm>
          <a:prstGeom prst="rect">
            <a:avLst/>
          </a:prstGeom>
          <a:solidFill>
            <a:schemeClr val="bg1"/>
          </a:solidFill>
          <a:ln w="3175">
            <a:solidFill>
              <a:srgbClr val="BFC9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1355" tIns="80677" rIns="161355" bIns="80677"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4336" y="1253460"/>
            <a:ext cx="9828000" cy="4431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10F3-5FB8-4E65-AAE0-4AFBE5DA43EA}" type="datetime5">
              <a:rPr lang="en-US" smtClean="0"/>
              <a:t>24-Jul-17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Kiran Lakkapragada| Ramyam Intelligence  Lab | Part of Arvato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630000" y="2232000"/>
            <a:ext cx="9828000" cy="2560701"/>
          </a:xfrm>
        </p:spPr>
        <p:txBody>
          <a:bodyPr/>
          <a:lstStyle>
            <a:lvl5pPr marL="720725" marR="0" indent="-182880" algn="l" defTabSz="8064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51999" y="1008000"/>
            <a:ext cx="11689200" cy="5580000"/>
          </a:xfrm>
          <a:prstGeom prst="rect">
            <a:avLst/>
          </a:prstGeom>
          <a:solidFill>
            <a:schemeClr val="bg1"/>
          </a:solidFill>
          <a:ln w="3175">
            <a:solidFill>
              <a:srgbClr val="BFC9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1355" tIns="80677" rIns="161355" bIns="80677"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4336" y="1253460"/>
            <a:ext cx="9839877" cy="4431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8E8E1-3E29-42AD-8346-03428766653A}" type="datetime5">
              <a:rPr lang="en-US" smtClean="0"/>
              <a:t>24-Jul-17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Kiran Lakkapragada| Ramyam Intelligence  Lab | Part of Arvato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630000" y="2232000"/>
            <a:ext cx="5270400" cy="2560701"/>
          </a:xfrm>
        </p:spPr>
        <p:txBody>
          <a:bodyPr>
            <a:spAutoFit/>
          </a:bodyPr>
          <a:lstStyle>
            <a:lvl5pPr>
              <a:defRPr/>
            </a:lvl5pPr>
            <a:lvl6pPr marL="897255" marR="0" indent="-182880" algn="l" defTabSz="8064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/>
            </a:lvl6pPr>
            <a:lvl7pPr marL="1075055" marR="0" indent="-182880" algn="l" defTabSz="8064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5"/>
          </p:nvPr>
        </p:nvSpPr>
        <p:spPr>
          <a:xfrm>
            <a:off x="6277075" y="2232000"/>
            <a:ext cx="5270400" cy="2560701"/>
          </a:xfrm>
        </p:spPr>
        <p:txBody>
          <a:bodyPr>
            <a:spAutoFit/>
          </a:bodyPr>
          <a:lstStyle>
            <a:lvl5pPr>
              <a:defRPr/>
            </a:lvl5pPr>
            <a:lvl6pPr marL="897255" marR="0" indent="-182880" algn="l" defTabSz="8064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/>
            </a:lvl6pPr>
            <a:lvl7pPr marL="1075055" marR="0" indent="-182880" algn="l" defTabSz="8064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251999" y="1008000"/>
            <a:ext cx="11689200" cy="5580000"/>
          </a:xfrm>
          <a:prstGeom prst="rect">
            <a:avLst/>
          </a:prstGeom>
          <a:solidFill>
            <a:schemeClr val="bg1"/>
          </a:solidFill>
          <a:ln w="3175">
            <a:solidFill>
              <a:srgbClr val="BFC9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1355" tIns="80677" rIns="161355" bIns="80677"/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999" y="1260001"/>
            <a:ext cx="6300000" cy="886397"/>
          </a:xfrm>
        </p:spPr>
        <p:txBody>
          <a:bodyPr rIns="254016"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A72E-C12F-48C6-A771-ED036ECFAC5A}" type="datetime5">
              <a:rPr lang="en-US" smtClean="0"/>
              <a:t>24-Jul-17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Kiran Lakkapragada| Ramyam Intelligence  Lab | Part of Arvato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4"/>
          </p:nvPr>
        </p:nvSpPr>
        <p:spPr>
          <a:xfrm>
            <a:off x="7333200" y="1296000"/>
            <a:ext cx="4212000" cy="4860000"/>
          </a:xfrm>
          <a:prstGeom prst="rect">
            <a:avLst/>
          </a:prstGeom>
        </p:spPr>
        <p:txBody>
          <a:bodyPr vert="horz" lIns="158760" tIns="158760" anchor="t" anchorCtr="0"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5"/>
          </p:nvPr>
        </p:nvSpPr>
        <p:spPr>
          <a:xfrm>
            <a:off x="630000" y="2232000"/>
            <a:ext cx="6300000" cy="2560701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 sz="2000" cap="all" baseline="0">
                <a:solidFill>
                  <a:schemeClr val="accent1"/>
                </a:solidFill>
              </a:defRPr>
            </a:lvl2pPr>
            <a:lvl3pPr marL="363855" indent="-363855">
              <a:buFont typeface="Wingdings 3" panose="05040102010807070707" pitchFamily="18" charset="2"/>
              <a:buChar char="Ò"/>
              <a:defRPr sz="2000"/>
            </a:lvl3pPr>
            <a:lvl4pPr marL="539750" indent="-176530">
              <a:defRPr sz="1800"/>
            </a:lvl4pPr>
            <a:lvl5pPr marL="716280" indent="-176530">
              <a:defRPr sz="1600"/>
            </a:lvl5pPr>
            <a:lvl6pPr marL="897255" marR="0" indent="-182880" algn="l" defTabSz="8064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/>
            </a:lvl6pPr>
            <a:lvl7pPr marL="1075055" marR="0" indent="-182880" algn="l" defTabSz="8064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 preferRelativeResize="0"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" t="1808" r="1586" b="1658"/>
          <a:stretch>
            <a:fillRect/>
          </a:stretch>
        </p:blipFill>
        <p:spPr>
          <a:xfrm>
            <a:off x="251999" y="1008000"/>
            <a:ext cx="11689200" cy="5580000"/>
          </a:xfrm>
          <a:prstGeom prst="rect">
            <a:avLst/>
          </a:prstGeom>
          <a:ln w="3175">
            <a:solidFill>
              <a:srgbClr val="BFC9D2"/>
            </a:solidFill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7158" y="3429823"/>
            <a:ext cx="10919504" cy="760984"/>
          </a:xfrm>
        </p:spPr>
        <p:txBody>
          <a:bodyPr bIns="95256" anchor="ctr" anchorCtr="0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23524-A8B1-4AC0-A30E-E54C177916FA}" type="datetime5">
              <a:rPr lang="en-US" smtClean="0"/>
              <a:t>24-Jul-17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Kiran Lakkapragada| Ramyam Intelligence  Lab | Part of Arvato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‹#›</a:t>
            </a:fld>
            <a:endParaRPr lang="de-DE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5" t="27935" r="14110" b="32313"/>
          <a:stretch>
            <a:fillRect/>
          </a:stretch>
        </p:blipFill>
        <p:spPr>
          <a:xfrm>
            <a:off x="10477086" y="362421"/>
            <a:ext cx="1069848" cy="4247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-Chart">
    <p:bg>
      <p:bgPr>
        <a:solidFill>
          <a:srgbClr val="FAFAFA">
            <a:alpha val="9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/>
          <p:cNvSpPr>
            <a:spLocks noGrp="1"/>
          </p:cNvSpPr>
          <p:nvPr>
            <p:ph type="pic" sz="quarter" idx="13"/>
          </p:nvPr>
        </p:nvSpPr>
        <p:spPr>
          <a:xfrm>
            <a:off x="252001" y="1008000"/>
            <a:ext cx="11689200" cy="5580000"/>
          </a:xfrm>
          <a:ln w="3175">
            <a:solidFill>
              <a:srgbClr val="BFC9D2"/>
            </a:solidFill>
          </a:ln>
        </p:spPr>
        <p:txBody>
          <a:bodyPr lIns="127008" tIns="127008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5A9EF-0F6E-413E-8CE6-D60E8D79BD9E}" type="datetime5">
              <a:rPr lang="en-US" smtClean="0"/>
              <a:t>24-Jul-17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Kiran Lakkapragada| Ramyam Intelligence  Lab | Part of Arvato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1152000" y="5166000"/>
            <a:ext cx="4320000" cy="1002152"/>
          </a:xfrm>
          <a:solidFill>
            <a:schemeClr val="bg1">
              <a:alpha val="85000"/>
            </a:schemeClr>
          </a:solidFill>
          <a:ln w="3175">
            <a:solidFill>
              <a:srgbClr val="BFC9D2"/>
            </a:solidFill>
          </a:ln>
        </p:spPr>
        <p:txBody>
          <a:bodyPr lIns="216000" tIns="180000" rIns="180000" bIns="180000" anchor="b" anchorCtr="0">
            <a:spAutoFit/>
          </a:bodyPr>
          <a:lstStyle>
            <a:lvl1pPr marL="0" indent="0">
              <a:spcBef>
                <a:spcPts val="530"/>
              </a:spcBef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0" indent="0">
              <a:spcBef>
                <a:spcPts val="880"/>
              </a:spcBef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-Chart2">
    <p:bg>
      <p:bgPr>
        <a:solidFill>
          <a:srgbClr val="FAFAFA">
            <a:alpha val="9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/>
          <p:cNvSpPr>
            <a:spLocks noGrp="1"/>
          </p:cNvSpPr>
          <p:nvPr>
            <p:ph type="pic" sz="quarter" idx="13"/>
          </p:nvPr>
        </p:nvSpPr>
        <p:spPr>
          <a:xfrm>
            <a:off x="252001" y="1008000"/>
            <a:ext cx="11689200" cy="5580000"/>
          </a:xfrm>
          <a:ln w="3175">
            <a:solidFill>
              <a:srgbClr val="BFC9D2"/>
            </a:solidFill>
          </a:ln>
        </p:spPr>
        <p:txBody>
          <a:bodyPr lIns="127008" tIns="127008">
            <a:no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06EAF-7FAE-4519-9D2E-57A02681639C}" type="datetime5">
              <a:rPr lang="en-US" smtClean="0"/>
              <a:t>24-Jul-17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Kiran Lakkapragada| Ramyam Intelligence  Lab | Part of Arvato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4"/>
          </p:nvPr>
        </p:nvSpPr>
        <p:spPr>
          <a:xfrm>
            <a:off x="7225201" y="5166000"/>
            <a:ext cx="4320000" cy="1002152"/>
          </a:xfrm>
          <a:solidFill>
            <a:schemeClr val="bg1">
              <a:alpha val="85000"/>
            </a:schemeClr>
          </a:solidFill>
          <a:ln w="3175">
            <a:solidFill>
              <a:srgbClr val="BFC9D2"/>
            </a:solidFill>
          </a:ln>
        </p:spPr>
        <p:txBody>
          <a:bodyPr wrap="square" lIns="216000" tIns="180000" rIns="180000" bIns="180000" anchor="b" anchorCtr="0">
            <a:spAutoFit/>
          </a:bodyPr>
          <a:lstStyle>
            <a:lvl1pPr marL="0" indent="0">
              <a:spcBef>
                <a:spcPts val="530"/>
              </a:spcBef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0" indent="0">
              <a:spcBef>
                <a:spcPts val="880"/>
              </a:spcBef>
              <a:buNone/>
              <a:defRPr lang="de-DE" sz="16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A">
            <a:alpha val="9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30001" y="1260000"/>
            <a:ext cx="9839877" cy="886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Titelmasterformat durch </a:t>
            </a:r>
            <a:br>
              <a:rPr lang="de-DE" dirty="0"/>
            </a:br>
            <a:r>
              <a:rPr lang="de-DE" dirty="0"/>
              <a:t>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000" y="2232001"/>
            <a:ext cx="9841991" cy="233910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30001" y="6659487"/>
            <a:ext cx="508077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 b="1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90F73EAE-17A7-47D2-9766-3018F3003A2B}" type="datetime5">
              <a:rPr lang="en-US" smtClean="0"/>
              <a:t>24-Jul-17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52000" y="6659487"/>
            <a:ext cx="4274017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800">
                <a:solidFill>
                  <a:srgbClr val="646464"/>
                </a:solidFill>
              </a:defRPr>
            </a:lvl1pPr>
          </a:lstStyle>
          <a:p>
            <a:r>
              <a:rPr lang="de-DE"/>
              <a:t>| Kiran Lakkapragada| Ramyam Intelligence  Lab | Part of Arvato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25200" y="6659487"/>
            <a:ext cx="719999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A5FE0BE9-2605-47C0-8F30-F383CC1BC3CC}" type="slidenum">
              <a:rPr lang="de-DE" smtClean="0"/>
              <a:t>‹#›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5" t="27935" r="14110" b="32313"/>
          <a:stretch>
            <a:fillRect/>
          </a:stretch>
        </p:blipFill>
        <p:spPr>
          <a:xfrm>
            <a:off x="10477086" y="362421"/>
            <a:ext cx="1069848" cy="42475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80645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806450" rtl="0" eaLnBrk="1" latinLnBrk="0" hangingPunct="1">
        <a:spcBef>
          <a:spcPct val="20000"/>
        </a:spcBef>
        <a:buClr>
          <a:schemeClr val="accent1"/>
        </a:buClr>
        <a:buSzPct val="85000"/>
        <a:buFont typeface="Wingdings 3" panose="05040102010807070707" pitchFamily="18" charset="2"/>
        <a:buNone/>
        <a:defRPr lang="de-DE" sz="2000" kern="1200" cap="none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806450" rtl="0" eaLnBrk="1" latinLnBrk="0" hangingPunct="1">
        <a:spcBef>
          <a:spcPct val="20000"/>
        </a:spcBef>
        <a:buClr>
          <a:schemeClr val="accent1"/>
        </a:buClr>
        <a:buSzPct val="85000"/>
        <a:buFont typeface="Symbol" panose="05050102010706020507" pitchFamily="18" charset="2"/>
        <a:buNone/>
        <a:defRPr lang="de-DE" sz="2000" b="0" kern="1200" cap="all" baseline="0" dirty="0" smtClean="0">
          <a:solidFill>
            <a:schemeClr val="accent1"/>
          </a:solidFill>
          <a:latin typeface="+mn-lt"/>
          <a:ea typeface="+mn-ea"/>
          <a:cs typeface="+mn-cs"/>
        </a:defRPr>
      </a:lvl2pPr>
      <a:lvl3pPr marL="355600" indent="-355600" algn="l" defTabSz="806450" rtl="0" eaLnBrk="1" latinLnBrk="0" hangingPunct="1">
        <a:spcBef>
          <a:spcPct val="20000"/>
        </a:spcBef>
        <a:buClr>
          <a:schemeClr val="accent1"/>
        </a:buClr>
        <a:buSzPct val="85000"/>
        <a:buFont typeface="Wingdings 3" panose="05040102010807070707" pitchFamily="18" charset="2"/>
        <a:buChar char="Ò"/>
        <a:defRPr lang="de-DE" sz="20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8480" indent="-182880" algn="l" defTabSz="806450" rtl="0" eaLnBrk="1" latinLnBrk="0" hangingPunct="1">
        <a:spcBef>
          <a:spcPct val="20000"/>
        </a:spcBef>
        <a:buClr>
          <a:schemeClr val="accent1"/>
        </a:buClr>
        <a:buSzPct val="85000"/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725" indent="-182880" algn="l" defTabSz="806450" rtl="0" eaLnBrk="1" latinLnBrk="0" hangingPunct="1">
        <a:spcBef>
          <a:spcPct val="20000"/>
        </a:spcBef>
        <a:buClr>
          <a:schemeClr val="accent1"/>
        </a:buClr>
        <a:buSzPct val="85000"/>
        <a:buFont typeface="Symbol" panose="05050102010706020507" pitchFamily="18" charset="2"/>
        <a:buChar char="-"/>
        <a:defRPr sz="1600" kern="1200" cap="none" baseline="0">
          <a:solidFill>
            <a:schemeClr val="tx1"/>
          </a:solidFill>
          <a:latin typeface="+mn-lt"/>
          <a:ea typeface="+mn-ea"/>
          <a:cs typeface="+mn-cs"/>
        </a:defRPr>
      </a:lvl5pPr>
      <a:lvl6pPr marL="897255" indent="-177800" algn="l" defTabSz="806450" rtl="0" eaLnBrk="1" latinLnBrk="0" hangingPunct="1">
        <a:spcBef>
          <a:spcPct val="20000"/>
        </a:spcBef>
        <a:buClr>
          <a:schemeClr val="accent1"/>
        </a:buClr>
        <a:buSzPct val="85000"/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75055" indent="-177800" algn="l" defTabSz="806450" rtl="0" eaLnBrk="1" latinLnBrk="0" hangingPunct="1">
        <a:spcBef>
          <a:spcPct val="20000"/>
        </a:spcBef>
        <a:buClr>
          <a:schemeClr val="accent1"/>
        </a:buClr>
        <a:buSzPct val="85000"/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24505" indent="-201930" algn="l" defTabSz="80645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27730" indent="-201930" algn="l" defTabSz="80645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0645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algn="l" defTabSz="80645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algn="l" defTabSz="80645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9675" algn="l" defTabSz="80645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12900" algn="l" defTabSz="80645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6125" algn="l" defTabSz="80645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19350" algn="l" defTabSz="80645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22575" algn="l" defTabSz="80645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25800" algn="l" defTabSz="80645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tags" Target="../tags/tag2.xml"/><Relationship Id="rId7" Type="http://schemas.openxmlformats.org/officeDocument/2006/relationships/package" Target="../embeddings/Microsoft_PowerPoint_Presentation.pptx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package" Target="../embeddings/Microsoft_Word_Document.docx"/><Relationship Id="rId4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package" Target="../embeddings/Microsoft_PowerPoint_Presentation1.pptx"/><Relationship Id="rId4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/>
          <a:srcRect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24278" y="1160239"/>
            <a:ext cx="9840792" cy="443198"/>
          </a:xfrm>
        </p:spPr>
        <p:txBody>
          <a:bodyPr/>
          <a:lstStyle/>
          <a:p>
            <a:r>
              <a:rPr lang="en-US" sz="3200" dirty="0"/>
              <a:t>POC – Data Mining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1" y="1260000"/>
            <a:ext cx="11304824" cy="443198"/>
          </a:xfrm>
        </p:spPr>
        <p:txBody>
          <a:bodyPr/>
          <a:lstStyle/>
          <a:p>
            <a:r>
              <a:rPr lang="en-US" dirty="0"/>
              <a:t>POC – Data Mining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8E48-801D-456A-9932-822286DDECDC}" type="datetime3">
              <a:rPr lang="de-DE" smtClean="0"/>
              <a:t>24/07/17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| Saikiran Gandham | Ramyam Intelligence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10</a:t>
            </a:fld>
            <a:endParaRPr lang="de-DE"/>
          </a:p>
        </p:txBody>
      </p:sp>
      <p:sp>
        <p:nvSpPr>
          <p:cNvPr id="6" name="Rechthoek 8"/>
          <p:cNvSpPr/>
          <p:nvPr/>
        </p:nvSpPr>
        <p:spPr>
          <a:xfrm>
            <a:off x="586609" y="2445673"/>
            <a:ext cx="4132754" cy="1233411"/>
          </a:xfrm>
          <a:prstGeom prst="rect">
            <a:avLst/>
          </a:prstGeom>
          <a:solidFill>
            <a:srgbClr val="FFFFFF">
              <a:lumMod val="95000"/>
            </a:srgbClr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587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Industrialization</a:t>
            </a:r>
          </a:p>
        </p:txBody>
      </p:sp>
      <p:sp>
        <p:nvSpPr>
          <p:cNvPr id="7" name="Rechthoek 7"/>
          <p:cNvSpPr/>
          <p:nvPr/>
        </p:nvSpPr>
        <p:spPr>
          <a:xfrm>
            <a:off x="4792074" y="2445672"/>
            <a:ext cx="3231174" cy="1844616"/>
          </a:xfrm>
          <a:prstGeom prst="rect">
            <a:avLst/>
          </a:prstGeom>
          <a:solidFill>
            <a:srgbClr val="E5F1F7"/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Has been done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be done.</a:t>
            </a:r>
          </a:p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Need to be improve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uppieren 4"/>
          <p:cNvGrpSpPr/>
          <p:nvPr/>
        </p:nvGrpSpPr>
        <p:grpSpPr>
          <a:xfrm>
            <a:off x="586610" y="1828327"/>
            <a:ext cx="10960866" cy="443563"/>
            <a:chOff x="395536" y="1844824"/>
            <a:chExt cx="8424936" cy="432049"/>
          </a:xfrm>
        </p:grpSpPr>
        <p:sp>
          <p:nvSpPr>
            <p:cNvPr id="10" name="Rechteck 29"/>
            <p:cNvSpPr/>
            <p:nvPr/>
          </p:nvSpPr>
          <p:spPr>
            <a:xfrm>
              <a:off x="395536" y="1844824"/>
              <a:ext cx="8424936" cy="432048"/>
            </a:xfrm>
            <a:prstGeom prst="rect">
              <a:avLst/>
            </a:prstGeom>
            <a:solidFill>
              <a:srgbClr val="0068A9"/>
            </a:solidFill>
            <a:ln w="31750" cap="flat" cmpd="sng" algn="ctr">
              <a:solidFill>
                <a:srgbClr val="D9DFE4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1733" tIns="31733" rIns="31733" bIns="3173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37895" marR="0" lvl="0" indent="0" defTabSz="6094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587" b="1" i="0" u="none" strike="noStrike" kern="0" cap="all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Step 8 : Industrialization</a:t>
              </a:r>
              <a:endParaRPr kumimoji="0" lang="en-US" sz="1587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ichtungspfeil 3"/>
            <p:cNvSpPr/>
            <p:nvPr/>
          </p:nvSpPr>
          <p:spPr>
            <a:xfrm>
              <a:off x="405699" y="1844825"/>
              <a:ext cx="205861" cy="432048"/>
            </a:xfrm>
            <a:prstGeom prst="homePlate">
              <a:avLst/>
            </a:prstGeom>
            <a:solidFill>
              <a:srgbClr val="FFFFFF">
                <a:lumMod val="85000"/>
              </a:srgbClr>
            </a:solidFill>
            <a:ln w="31750" cap="flat" cmpd="sng" algn="ctr">
              <a:solidFill>
                <a:srgbClr val="EDF4F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4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705" b="0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Abgerundetes Rechteck 7"/>
          <p:cNvSpPr/>
          <p:nvPr>
            <p:custDataLst>
              <p:tags r:id="rId1"/>
            </p:custDataLst>
          </p:nvPr>
        </p:nvSpPr>
        <p:spPr>
          <a:xfrm>
            <a:off x="7389981" y="3987236"/>
            <a:ext cx="3738882" cy="769764"/>
          </a:xfrm>
          <a:prstGeom prst="roundRect">
            <a:avLst>
              <a:gd name="adj" fmla="val 0"/>
            </a:avLst>
          </a:prstGeom>
          <a:noFill/>
          <a:ln w="9525" cap="flat" cmpd="sng" algn="ctr">
            <a:noFill/>
            <a:prstDash val="solid"/>
          </a:ln>
          <a:effectLst/>
        </p:spPr>
        <p:txBody>
          <a:bodyPr anchor="t"/>
          <a:lstStyle/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hthoek 8"/>
          <p:cNvSpPr/>
          <p:nvPr/>
        </p:nvSpPr>
        <p:spPr>
          <a:xfrm>
            <a:off x="586609" y="3769829"/>
            <a:ext cx="4132754" cy="2711575"/>
          </a:xfrm>
          <a:prstGeom prst="rect">
            <a:avLst/>
          </a:prstGeom>
          <a:solidFill>
            <a:srgbClr val="FFFFFF">
              <a:lumMod val="95000"/>
            </a:srgbClr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Title Details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FF0000"/>
                </a:solidFill>
              </a:rPr>
              <a:t>To be Validated by France Team</a:t>
            </a: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Delivery</a:t>
            </a:r>
          </a:p>
          <a:p>
            <a:pPr marL="171450" marR="0" lvl="1" indent="-171450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hthoek 7"/>
          <p:cNvSpPr/>
          <p:nvPr/>
        </p:nvSpPr>
        <p:spPr>
          <a:xfrm>
            <a:off x="4792074" y="4448986"/>
            <a:ext cx="3231174" cy="2032418"/>
          </a:xfrm>
          <a:prstGeom prst="rect">
            <a:avLst/>
          </a:prstGeom>
          <a:solidFill>
            <a:srgbClr val="E5F1F7"/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Need to be done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Abgerundetes Rechteck 7"/>
          <p:cNvSpPr/>
          <p:nvPr>
            <p:custDataLst>
              <p:tags r:id="rId2"/>
            </p:custDataLst>
          </p:nvPr>
        </p:nvSpPr>
        <p:spPr>
          <a:xfrm>
            <a:off x="8023248" y="3526678"/>
            <a:ext cx="2238673" cy="1063731"/>
          </a:xfrm>
          <a:prstGeom prst="roundRect">
            <a:avLst>
              <a:gd name="adj" fmla="val 0"/>
            </a:avLst>
          </a:prstGeom>
          <a:noFill/>
          <a:ln w="9525" cap="flat" cmpd="sng" algn="ctr">
            <a:noFill/>
            <a:prstDash val="solid"/>
          </a:ln>
          <a:effectLst/>
        </p:spPr>
        <p:txBody>
          <a:bodyPr anchor="t"/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859650"/>
              </p:ext>
            </p:extLst>
          </p:nvPr>
        </p:nvGraphicFramePr>
        <p:xfrm>
          <a:off x="8097894" y="4160475"/>
          <a:ext cx="3446406" cy="1069765"/>
        </p:xfrm>
        <a:graphic>
          <a:graphicData uri="http://schemas.openxmlformats.org/drawingml/2006/table">
            <a:tbl>
              <a:tblPr firstRow="1" bandRow="1"/>
              <a:tblGrid>
                <a:gridCol w="1309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7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807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nl-NL" sz="1050" dirty="0"/>
                        <a:t>Date</a:t>
                      </a:r>
                      <a:endParaRPr lang="en-US" sz="1050" dirty="0"/>
                    </a:p>
                  </a:txBody>
                  <a:tcPr marL="80602" marR="80602" marT="40301" marB="4030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050"/>
                        <a:t>Topic</a:t>
                      </a:r>
                      <a:endParaRPr lang="en-US" sz="1050" dirty="0"/>
                    </a:p>
                  </a:txBody>
                  <a:tcPr marL="80602" marR="80602" marT="40301" marB="4030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118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just" defTabSz="80650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96" marR="8396" marT="8396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just" defTabSz="806501" rtl="0" eaLnBrk="1" latinLnBrk="0" hangingPunct="1">
                        <a:spcAft>
                          <a:spcPts val="0"/>
                        </a:spcAft>
                      </a:pPr>
                      <a:endParaRPr lang="en-US" sz="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33646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599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5672"/>
                  </a:ext>
                </a:extLst>
              </a:tr>
            </a:tbl>
          </a:graphicData>
        </a:graphic>
      </p:graphicFrame>
      <p:sp>
        <p:nvSpPr>
          <p:cNvPr id="26" name="Rectangle 25"/>
          <p:cNvSpPr/>
          <p:nvPr/>
        </p:nvSpPr>
        <p:spPr>
          <a:xfrm>
            <a:off x="8112370" y="3892816"/>
            <a:ext cx="3015594" cy="223546"/>
          </a:xfrm>
          <a:prstGeom prst="rect">
            <a:avLst/>
          </a:prstGeom>
          <a:noFill/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it-IT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Timeline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13269" y="2465877"/>
            <a:ext cx="3015594" cy="223546"/>
          </a:xfrm>
          <a:prstGeom prst="rect">
            <a:avLst/>
          </a:prstGeom>
          <a:noFill/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lang="it-IT" altLang="nl-NL" sz="1410" b="1" kern="0" dirty="0">
                <a:solidFill>
                  <a:srgbClr val="000000"/>
                </a:solidFill>
                <a:latin typeface="Calibri"/>
              </a:rPr>
              <a:t>Consumption</a:t>
            </a:r>
            <a:endParaRPr kumimoji="0" lang="it-IT" altLang="nl-NL" sz="141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8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302081"/>
              </p:ext>
            </p:extLst>
          </p:nvPr>
        </p:nvGraphicFramePr>
        <p:xfrm>
          <a:off x="8113270" y="2775968"/>
          <a:ext cx="3431930" cy="969520"/>
        </p:xfrm>
        <a:graphic>
          <a:graphicData uri="http://schemas.openxmlformats.org/drawingml/2006/table">
            <a:tbl>
              <a:tblPr firstRow="1" bandRow="1"/>
              <a:tblGrid>
                <a:gridCol w="100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3380">
                  <a:extLst>
                    <a:ext uri="{9D8B030D-6E8A-4147-A177-3AD203B41FA5}">
                      <a16:colId xmlns:a16="http://schemas.microsoft.com/office/drawing/2014/main" val="1081371211"/>
                    </a:ext>
                  </a:extLst>
                </a:gridCol>
              </a:tblGrid>
              <a:tr h="241807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nl-NL" sz="1050" dirty="0"/>
                        <a:t>Stakeholder</a:t>
                      </a:r>
                      <a:endParaRPr lang="en-US" sz="1050" dirty="0"/>
                    </a:p>
                  </a:txBody>
                  <a:tcPr marL="82222" marR="82222" marT="40301" marB="4030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050" dirty="0"/>
                        <a:t>Task</a:t>
                      </a:r>
                    </a:p>
                  </a:txBody>
                  <a:tcPr marL="82222" marR="82222" marT="40301" marB="40301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Effort current</a:t>
                      </a:r>
                    </a:p>
                  </a:txBody>
                  <a:tcPr marL="82222" marR="82222" marT="40301" marB="4030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Effort estimated</a:t>
                      </a:r>
                    </a:p>
                  </a:txBody>
                  <a:tcPr marL="82222" marR="82222" marT="40301" marB="4030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118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just" defTabSz="8064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8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565" marR="8565" marT="8396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just" defTabSz="806450" rtl="0" eaLnBrk="1" latinLnBrk="0" hangingPunct="1">
                        <a:spcAft>
                          <a:spcPts val="0"/>
                        </a:spcAft>
                      </a:pPr>
                      <a:endParaRPr lang="en-US" sz="8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806450" rtl="0" eaLnBrk="1" latinLnBrk="0" hangingPunct="1">
                        <a:spcAft>
                          <a:spcPts val="0"/>
                        </a:spcAft>
                      </a:pPr>
                      <a:endParaRPr lang="en-US" sz="8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806450" rtl="0" eaLnBrk="1" latinLnBrk="0" hangingPunct="1">
                        <a:spcAft>
                          <a:spcPts val="0"/>
                        </a:spcAft>
                      </a:pPr>
                      <a:endParaRPr lang="en-US" sz="8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06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195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357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39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05B7F-7522-4FF9-AC62-3FAABD19F223}" type="datetime3">
              <a:rPr lang="de-DE" smtClean="0"/>
              <a:t>24/07/17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| Thomas Rabe | Arvato / Bertelsmann | AXA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2</a:t>
            </a:fld>
            <a:endParaRPr lang="de-DE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/>
          </p:nvPr>
        </p:nvSpPr>
        <p:spPr>
          <a:xfrm>
            <a:off x="2040835" y="1806707"/>
            <a:ext cx="7354956" cy="646331"/>
          </a:xfrm>
        </p:spPr>
        <p:txBody>
          <a:bodyPr/>
          <a:lstStyle/>
          <a:p>
            <a:r>
              <a:rPr lang="en-US" sz="1400" dirty="0"/>
              <a:t>Creating a common working environment of business proposition, document control, process implementation, testing and governance of solution between Arvato and Ramyam Intelligence Lab.</a:t>
            </a:r>
          </a:p>
        </p:txBody>
      </p:sp>
      <p:sp>
        <p:nvSpPr>
          <p:cNvPr id="8" name="Espace réservé du texte 9"/>
          <p:cNvSpPr>
            <a:spLocks noGrp="1"/>
          </p:cNvSpPr>
          <p:nvPr>
            <p:ph type="body" sz="quarter" idx="14"/>
          </p:nvPr>
        </p:nvSpPr>
        <p:spPr>
          <a:xfrm>
            <a:off x="630001" y="1789424"/>
            <a:ext cx="615703" cy="215444"/>
          </a:xfrm>
        </p:spPr>
        <p:txBody>
          <a:bodyPr/>
          <a:lstStyle/>
          <a:p>
            <a:r>
              <a:rPr lang="en-US" sz="1400" dirty="0">
                <a:solidFill>
                  <a:schemeClr val="accent1"/>
                </a:solidFill>
              </a:rPr>
              <a:t>Aim :</a:t>
            </a:r>
          </a:p>
        </p:txBody>
      </p:sp>
      <p:sp>
        <p:nvSpPr>
          <p:cNvPr id="9" name="Espace réservé du texte 9"/>
          <p:cNvSpPr>
            <a:spLocks noGrp="1"/>
          </p:cNvSpPr>
          <p:nvPr>
            <p:ph type="body" sz="quarter" idx="14"/>
          </p:nvPr>
        </p:nvSpPr>
        <p:spPr>
          <a:xfrm>
            <a:off x="630001" y="2465666"/>
            <a:ext cx="1416938" cy="215444"/>
          </a:xfrm>
        </p:spPr>
        <p:txBody>
          <a:bodyPr/>
          <a:lstStyle/>
          <a:p>
            <a:r>
              <a:rPr lang="en-US" sz="1400" dirty="0">
                <a:solidFill>
                  <a:schemeClr val="accent1"/>
                </a:solidFill>
              </a:rPr>
              <a:t>Project Scope :</a:t>
            </a:r>
          </a:p>
        </p:txBody>
      </p:sp>
      <p:sp>
        <p:nvSpPr>
          <p:cNvPr id="12" name="Espace réservé du texte 9"/>
          <p:cNvSpPr>
            <a:spLocks noGrp="1"/>
          </p:cNvSpPr>
          <p:nvPr>
            <p:ph type="body" sz="quarter" idx="14"/>
          </p:nvPr>
        </p:nvSpPr>
        <p:spPr>
          <a:xfrm>
            <a:off x="2040834" y="2465664"/>
            <a:ext cx="7354957" cy="215445"/>
          </a:xfrm>
        </p:spPr>
        <p:txBody>
          <a:bodyPr/>
          <a:lstStyle/>
          <a:p>
            <a:r>
              <a:rPr lang="en-US" sz="1400" dirty="0"/>
              <a:t>Create reachability scoring model linked to Campaigns of outgoing calls and Profile data.</a:t>
            </a:r>
          </a:p>
        </p:txBody>
      </p:sp>
      <p:sp>
        <p:nvSpPr>
          <p:cNvPr id="13" name="Espace réservé du texte 9"/>
          <p:cNvSpPr>
            <a:spLocks noGrp="1"/>
          </p:cNvSpPr>
          <p:nvPr>
            <p:ph type="body" sz="quarter" idx="14"/>
          </p:nvPr>
        </p:nvSpPr>
        <p:spPr>
          <a:xfrm>
            <a:off x="633053" y="5194627"/>
            <a:ext cx="1410834" cy="215444"/>
          </a:xfrm>
        </p:spPr>
        <p:txBody>
          <a:bodyPr/>
          <a:lstStyle/>
          <a:p>
            <a:r>
              <a:rPr lang="en-US" sz="1400" dirty="0">
                <a:solidFill>
                  <a:schemeClr val="accent1"/>
                </a:solidFill>
              </a:rPr>
              <a:t>Stakeholders</a:t>
            </a:r>
          </a:p>
        </p:txBody>
      </p:sp>
      <p:sp>
        <p:nvSpPr>
          <p:cNvPr id="14" name="Espace réservé du texte 9"/>
          <p:cNvSpPr>
            <a:spLocks noGrp="1"/>
          </p:cNvSpPr>
          <p:nvPr>
            <p:ph type="body" sz="quarter" idx="14"/>
          </p:nvPr>
        </p:nvSpPr>
        <p:spPr>
          <a:xfrm>
            <a:off x="630001" y="2913836"/>
            <a:ext cx="1416938" cy="215444"/>
          </a:xfrm>
        </p:spPr>
        <p:txBody>
          <a:bodyPr/>
          <a:lstStyle/>
          <a:p>
            <a:r>
              <a:rPr lang="en-US" sz="1400" dirty="0">
                <a:solidFill>
                  <a:schemeClr val="accent1"/>
                </a:solidFill>
              </a:rPr>
              <a:t>Milestones :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553107"/>
              </p:ext>
            </p:extLst>
          </p:nvPr>
        </p:nvGraphicFramePr>
        <p:xfrm>
          <a:off x="2005465" y="2737493"/>
          <a:ext cx="755121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895">
                  <a:extLst>
                    <a:ext uri="{9D8B030D-6E8A-4147-A177-3AD203B41FA5}">
                      <a16:colId xmlns:a16="http://schemas.microsoft.com/office/drawing/2014/main" val="2439873277"/>
                    </a:ext>
                  </a:extLst>
                </a:gridCol>
                <a:gridCol w="2217420">
                  <a:extLst>
                    <a:ext uri="{9D8B030D-6E8A-4147-A177-3AD203B41FA5}">
                      <a16:colId xmlns:a16="http://schemas.microsoft.com/office/drawing/2014/main" val="2625278677"/>
                    </a:ext>
                  </a:extLst>
                </a:gridCol>
                <a:gridCol w="2516451">
                  <a:extLst>
                    <a:ext uri="{9D8B030D-6E8A-4147-A177-3AD203B41FA5}">
                      <a16:colId xmlns:a16="http://schemas.microsoft.com/office/drawing/2014/main" val="4212088390"/>
                    </a:ext>
                  </a:extLst>
                </a:gridCol>
                <a:gridCol w="1567379">
                  <a:extLst>
                    <a:ext uri="{9D8B030D-6E8A-4147-A177-3AD203B41FA5}">
                      <a16:colId xmlns:a16="http://schemas.microsoft.com/office/drawing/2014/main" val="1372365280"/>
                    </a:ext>
                  </a:extLst>
                </a:gridCol>
                <a:gridCol w="756074">
                  <a:extLst>
                    <a:ext uri="{9D8B030D-6E8A-4147-A177-3AD203B41FA5}">
                      <a16:colId xmlns:a16="http://schemas.microsoft.com/office/drawing/2014/main" val="385119037"/>
                    </a:ext>
                  </a:extLst>
                </a:gridCol>
              </a:tblGrid>
              <a:tr h="231650">
                <a:tc>
                  <a:txBody>
                    <a:bodyPr/>
                    <a:lstStyle/>
                    <a:p>
                      <a:r>
                        <a:rPr lang="en-US" sz="1000" dirty="0"/>
                        <a:t>SI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Arvato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Ramyam</a:t>
                      </a:r>
                      <a:r>
                        <a:rPr lang="en-US" sz="1000" baseline="0" dirty="0"/>
                        <a:t> Intelligence Lab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923972"/>
                  </a:ext>
                </a:extLst>
              </a:tr>
              <a:tr h="226075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6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Business Issues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Business</a:t>
                      </a:r>
                      <a:r>
                        <a:rPr lang="en-US" sz="1000" baseline="0" dirty="0"/>
                        <a:t> Requirement document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Understanding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110250"/>
                  </a:ext>
                </a:extLst>
              </a:tr>
              <a:tr h="226075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6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Technical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ER Diagram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6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Understanding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6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624678"/>
                  </a:ext>
                </a:extLst>
              </a:tr>
              <a:tr h="226075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Study</a:t>
                      </a:r>
                      <a:r>
                        <a:rPr lang="en-US" sz="1000" baseline="0" dirty="0"/>
                        <a:t> Base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aseline="0" dirty="0"/>
                        <a:t>Support &amp; Steering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Solution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In 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17706"/>
                  </a:ext>
                </a:extLst>
              </a:tr>
              <a:tr h="226075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Exploratory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Skill Transfer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Data</a:t>
                      </a:r>
                      <a:r>
                        <a:rPr lang="en-US" sz="1000" baseline="0" dirty="0"/>
                        <a:t> Analysis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6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In 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89743"/>
                  </a:ext>
                </a:extLst>
              </a:tr>
              <a:tr h="226075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Data Model Building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6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Review /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061075"/>
                  </a:ext>
                </a:extLst>
              </a:tr>
              <a:tr h="226075">
                <a:tc>
                  <a:txBody>
                    <a:bodyPr/>
                    <a:lstStyle/>
                    <a:p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Modelling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6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6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703991"/>
                  </a:ext>
                </a:extLst>
              </a:tr>
              <a:tr h="226075">
                <a:tc>
                  <a:txBody>
                    <a:bodyPr/>
                    <a:lstStyle/>
                    <a:p>
                      <a:r>
                        <a:rPr lang="en-US" sz="1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Test</a:t>
                      </a:r>
                      <a:r>
                        <a:rPr lang="en-US" sz="1000" baseline="0" dirty="0"/>
                        <a:t>ing &amp; Validation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457245"/>
                  </a:ext>
                </a:extLst>
              </a:tr>
              <a:tr h="226075">
                <a:tc>
                  <a:txBody>
                    <a:bodyPr/>
                    <a:lstStyle/>
                    <a:p>
                      <a:r>
                        <a:rPr lang="en-US" sz="1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Industrialization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06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Deployment /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Development</a:t>
                      </a:r>
                      <a:r>
                        <a:rPr lang="en-US" sz="1000" baseline="0" dirty="0"/>
                        <a:t> / Support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952408"/>
                  </a:ext>
                </a:extLst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9554"/>
              </p:ext>
            </p:extLst>
          </p:nvPr>
        </p:nvGraphicFramePr>
        <p:xfrm>
          <a:off x="3125629" y="5045075"/>
          <a:ext cx="5620067" cy="1470660"/>
        </p:xfrm>
        <a:graphic>
          <a:graphicData uri="http://schemas.openxmlformats.org/drawingml/2006/table">
            <a:tbl>
              <a:tblPr/>
              <a:tblGrid>
                <a:gridCol w="860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3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54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First name</a:t>
                      </a:r>
                    </a:p>
                  </a:txBody>
                  <a:tcPr marL="7620" marR="762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7620" marR="762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Trigram</a:t>
                      </a:r>
                    </a:p>
                  </a:txBody>
                  <a:tcPr marL="7620" marR="762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Position</a:t>
                      </a:r>
                    </a:p>
                  </a:txBody>
                  <a:tcPr marL="7620" marR="762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Role</a:t>
                      </a:r>
                    </a:p>
                  </a:txBody>
                  <a:tcPr marL="7620" marR="7620" marT="762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Kavita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Jha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KJH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Director-Engineering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Sponsor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Hakim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Taalba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HTA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MBU DATA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Sponsor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9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Christophe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Tranchant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CTR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Future Leader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Facilitator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Jeremy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Lecomte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JLE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 Miner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French project Director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Saikiran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Gandham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SGA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Senior Software Engineer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Indian project Director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Anand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Rathi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Technical Architect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 scientist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Satyabrata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Panda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Senior Software Engineer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Data scientist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559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1" y="1260000"/>
            <a:ext cx="11304824" cy="443198"/>
          </a:xfrm>
        </p:spPr>
        <p:txBody>
          <a:bodyPr/>
          <a:lstStyle/>
          <a:p>
            <a:r>
              <a:rPr lang="en-US" dirty="0"/>
              <a:t>POC – Data Mining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8E48-801D-456A-9932-822286DDECDC}" type="datetime3">
              <a:rPr lang="de-DE" smtClean="0"/>
              <a:t>24/07/17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| Saikiran Gandham | Ramyam Intelligence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3</a:t>
            </a:fld>
            <a:endParaRPr lang="de-DE"/>
          </a:p>
        </p:txBody>
      </p:sp>
      <p:sp>
        <p:nvSpPr>
          <p:cNvPr id="6" name="Rechthoek 8"/>
          <p:cNvSpPr/>
          <p:nvPr/>
        </p:nvSpPr>
        <p:spPr>
          <a:xfrm>
            <a:off x="586609" y="2445673"/>
            <a:ext cx="4132754" cy="1233411"/>
          </a:xfrm>
          <a:prstGeom prst="rect">
            <a:avLst/>
          </a:prstGeom>
          <a:solidFill>
            <a:srgbClr val="FFFFFF">
              <a:lumMod val="95000"/>
            </a:srgbClr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587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Understanding</a:t>
            </a:r>
            <a:r>
              <a:rPr kumimoji="0" lang="en-US" altLang="nl-NL" sz="1587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Business Requirement between Arvato and Ramyam Intelligence Lab</a:t>
            </a:r>
          </a:p>
        </p:txBody>
      </p:sp>
      <p:sp>
        <p:nvSpPr>
          <p:cNvPr id="7" name="Rechthoek 7"/>
          <p:cNvSpPr/>
          <p:nvPr/>
        </p:nvSpPr>
        <p:spPr>
          <a:xfrm>
            <a:off x="4792074" y="2445672"/>
            <a:ext cx="3231174" cy="2059844"/>
          </a:xfrm>
          <a:prstGeom prst="rect">
            <a:avLst/>
          </a:prstGeom>
          <a:solidFill>
            <a:srgbClr val="E5F1F7"/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Has been done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Business Requirement Document </a:t>
            </a:r>
            <a:r>
              <a:rPr kumimoji="0" lang="en-US" altLang="nl-NL" sz="1058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from Arvato (ppt) 14 topics.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Define</a:t>
            </a:r>
            <a:r>
              <a:rPr lang="fr-FR" altLang="nl-NL" sz="1058" kern="0" dirty="0">
                <a:solidFill>
                  <a:srgbClr val="000000"/>
                </a:solidFill>
                <a:latin typeface="Calibri"/>
              </a:rPr>
              <a:t> a formal word document</a:t>
            </a:r>
            <a:endParaRPr kumimoji="0" lang="en-US" altLang="nl-NL" sz="1058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altLang="nl-NL" sz="1058" kern="0" baseline="0" dirty="0">
                <a:solidFill>
                  <a:srgbClr val="000000"/>
                </a:solidFill>
                <a:latin typeface="Calibri"/>
              </a:rPr>
              <a:t>Business Objectives have</a:t>
            </a: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 been defined.</a:t>
            </a: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Need to be improve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Standard BRD template document as common format.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</a:rPr>
              <a:t>Direct communication access for Business Requirement Discussion.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0" lang="fr-FR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Communication (</a:t>
            </a:r>
            <a:r>
              <a:rPr kumimoji="0" lang="en-US" altLang="nl-NL" sz="1058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WhatsApp</a:t>
            </a:r>
            <a:r>
              <a:rPr kumimoji="0" lang="fr-FR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fr-FR" altLang="nl-NL" sz="1058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</a:t>
            </a:r>
            <a:r>
              <a:rPr kumimoji="0" lang="fr-FR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not a standard)</a:t>
            </a: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bgerundetes Rechteck 7"/>
          <p:cNvSpPr/>
          <p:nvPr>
            <p:custDataLst>
              <p:tags r:id="rId2"/>
            </p:custDataLst>
          </p:nvPr>
        </p:nvSpPr>
        <p:spPr>
          <a:xfrm>
            <a:off x="8023248" y="3526678"/>
            <a:ext cx="2238673" cy="1063731"/>
          </a:xfrm>
          <a:prstGeom prst="roundRect">
            <a:avLst>
              <a:gd name="adj" fmla="val 0"/>
            </a:avLst>
          </a:prstGeom>
          <a:noFill/>
          <a:ln w="9525" cap="flat" cmpd="sng" algn="ctr">
            <a:noFill/>
            <a:prstDash val="solid"/>
          </a:ln>
          <a:effectLst/>
        </p:spPr>
        <p:txBody>
          <a:bodyPr anchor="t"/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uppieren 4"/>
          <p:cNvGrpSpPr/>
          <p:nvPr/>
        </p:nvGrpSpPr>
        <p:grpSpPr>
          <a:xfrm>
            <a:off x="586610" y="1828327"/>
            <a:ext cx="10960866" cy="443563"/>
            <a:chOff x="395536" y="1844824"/>
            <a:chExt cx="8424936" cy="432049"/>
          </a:xfrm>
        </p:grpSpPr>
        <p:sp>
          <p:nvSpPr>
            <p:cNvPr id="10" name="Rechteck 29"/>
            <p:cNvSpPr/>
            <p:nvPr/>
          </p:nvSpPr>
          <p:spPr>
            <a:xfrm>
              <a:off x="395536" y="1844824"/>
              <a:ext cx="8424936" cy="432048"/>
            </a:xfrm>
            <a:prstGeom prst="rect">
              <a:avLst/>
            </a:prstGeom>
            <a:solidFill>
              <a:srgbClr val="0068A9"/>
            </a:solidFill>
            <a:ln w="31750" cap="flat" cmpd="sng" algn="ctr">
              <a:solidFill>
                <a:srgbClr val="D9DFE4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1733" tIns="31733" rIns="31733" bIns="3173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37895" marR="0" lvl="0" indent="0" defTabSz="6094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587" b="1" i="0" u="none" strike="noStrike" kern="0" cap="all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Step 1 : </a:t>
              </a:r>
              <a:r>
                <a:rPr lang="nl-NL" sz="1587" b="1" kern="0" cap="all" noProof="0" dirty="0">
                  <a:solidFill>
                    <a:srgbClr val="FFFFFF"/>
                  </a:solidFill>
                  <a:latin typeface="Calibri"/>
                </a:rPr>
                <a:t>business Issues</a:t>
              </a:r>
              <a:endParaRPr kumimoji="0" lang="en-US" sz="1587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ichtungspfeil 3"/>
            <p:cNvSpPr/>
            <p:nvPr/>
          </p:nvSpPr>
          <p:spPr>
            <a:xfrm>
              <a:off x="405699" y="1844825"/>
              <a:ext cx="205861" cy="432048"/>
            </a:xfrm>
            <a:prstGeom prst="homePlate">
              <a:avLst/>
            </a:prstGeom>
            <a:solidFill>
              <a:srgbClr val="FFFFFF">
                <a:lumMod val="85000"/>
              </a:srgbClr>
            </a:solidFill>
            <a:ln w="31750" cap="flat" cmpd="sng" algn="ctr">
              <a:solidFill>
                <a:srgbClr val="EDF4F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4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705" b="0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13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170622"/>
              </p:ext>
            </p:extLst>
          </p:nvPr>
        </p:nvGraphicFramePr>
        <p:xfrm>
          <a:off x="8098793" y="4340307"/>
          <a:ext cx="3446406" cy="1085005"/>
        </p:xfrm>
        <a:graphic>
          <a:graphicData uri="http://schemas.openxmlformats.org/drawingml/2006/table">
            <a:tbl>
              <a:tblPr firstRow="1" bandRow="1"/>
              <a:tblGrid>
                <a:gridCol w="1309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7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807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nl-NL" sz="1050" dirty="0"/>
                        <a:t>Date</a:t>
                      </a:r>
                      <a:endParaRPr lang="en-US" sz="1050" dirty="0"/>
                    </a:p>
                  </a:txBody>
                  <a:tcPr marL="80602" marR="80602" marT="40301" marB="4030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050" dirty="0"/>
                        <a:t>Topic</a:t>
                      </a:r>
                    </a:p>
                  </a:txBody>
                  <a:tcPr marL="80602" marR="80602" marT="40301" marB="4030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118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just" defTabSz="691336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01/06/2017</a:t>
                      </a:r>
                    </a:p>
                  </a:txBody>
                  <a:tcPr marL="8396" marR="8396" marT="8396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Business</a:t>
                      </a:r>
                      <a:r>
                        <a:rPr lang="en-US" sz="800" baseline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Requirement Discussion</a:t>
                      </a: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06/06/2017</a:t>
                      </a:r>
                    </a:p>
                  </a:txBody>
                  <a:tcPr marL="60452" marR="60452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Business Requirement Document Shared</a:t>
                      </a:r>
                      <a:endParaRPr lang="en-US" sz="9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33646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599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5672"/>
                  </a:ext>
                </a:extLst>
              </a:tr>
            </a:tbl>
          </a:graphicData>
        </a:graphic>
      </p:graphicFrame>
      <p:sp>
        <p:nvSpPr>
          <p:cNvPr id="14" name="Abgerundetes Rechteck 7"/>
          <p:cNvSpPr/>
          <p:nvPr>
            <p:custDataLst>
              <p:tags r:id="rId3"/>
            </p:custDataLst>
          </p:nvPr>
        </p:nvSpPr>
        <p:spPr>
          <a:xfrm>
            <a:off x="7389981" y="3987236"/>
            <a:ext cx="3738882" cy="769764"/>
          </a:xfrm>
          <a:prstGeom prst="roundRect">
            <a:avLst>
              <a:gd name="adj" fmla="val 0"/>
            </a:avLst>
          </a:prstGeom>
          <a:noFill/>
          <a:ln w="9525" cap="flat" cmpd="sng" algn="ctr">
            <a:noFill/>
            <a:prstDash val="solid"/>
          </a:ln>
          <a:effectLst/>
        </p:spPr>
        <p:txBody>
          <a:bodyPr anchor="t"/>
          <a:lstStyle/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hthoek 8"/>
          <p:cNvSpPr/>
          <p:nvPr/>
        </p:nvSpPr>
        <p:spPr>
          <a:xfrm>
            <a:off x="586609" y="3769829"/>
            <a:ext cx="4132754" cy="2711575"/>
          </a:xfrm>
          <a:prstGeom prst="rect">
            <a:avLst/>
          </a:prstGeom>
          <a:solidFill>
            <a:srgbClr val="FFFFFF">
              <a:lumMod val="95000"/>
            </a:srgbClr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Title Details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Definition, Understanding and Creation of business use case.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8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Business</a:t>
            </a:r>
            <a:r>
              <a:rPr kumimoji="0" lang="en-US" altLang="nl-NL" sz="1058" b="0" i="0" u="none" strike="noStrike" kern="0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 Requirement Document.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8" b="0" i="0" u="none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Project Planning and Responsibility</a:t>
            </a:r>
            <a:r>
              <a:rPr kumimoji="0" lang="en-US" altLang="nl-NL" sz="1058" b="0" i="0" u="none" strike="noStrike" kern="0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 Sharing, Resourcing.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altLang="nl-NL" sz="1058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  <a:p>
            <a:pPr marL="0" marR="0" lvl="1" indent="0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strike="noStrike" kern="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Delivery</a:t>
            </a:r>
          </a:p>
          <a:p>
            <a:pPr marL="171450" marR="0" lvl="1" indent="-171450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altLang="nl-NL" sz="1058" kern="0" noProof="0" dirty="0">
                <a:solidFill>
                  <a:srgbClr val="000000"/>
                </a:solidFill>
                <a:latin typeface="Calibri"/>
              </a:rPr>
              <a:t>Business Requirement Document.</a:t>
            </a:r>
          </a:p>
          <a:p>
            <a:pPr marL="171450" marR="0" lvl="1" indent="-171450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Business Use case Presentation.</a:t>
            </a:r>
          </a:p>
          <a:p>
            <a:pPr marL="171450" marR="0" lvl="1" indent="-171450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altLang="nl-NL" sz="1058" kern="0" noProof="0" dirty="0">
                <a:solidFill>
                  <a:srgbClr val="000000"/>
                </a:solidFill>
                <a:latin typeface="Calibri"/>
              </a:rPr>
              <a:t>Data Context.</a:t>
            </a:r>
          </a:p>
          <a:p>
            <a:pPr marL="171450" marR="0" lvl="1" indent="-171450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lang="en-US" altLang="nl-NL" sz="1058" kern="0" noProof="0" dirty="0">
              <a:solidFill>
                <a:srgbClr val="000000"/>
              </a:solidFill>
              <a:latin typeface="Calibri"/>
            </a:endParaRPr>
          </a:p>
          <a:p>
            <a:pPr marL="171450" marR="0" lvl="1" indent="-171450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altLang="nl-NL" sz="1058" b="0" i="0" u="none" strike="noStrike" kern="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13269" y="4072648"/>
            <a:ext cx="3015594" cy="223546"/>
          </a:xfrm>
          <a:prstGeom prst="rect">
            <a:avLst/>
          </a:prstGeom>
          <a:noFill/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it-IT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Timeline</a:t>
            </a:r>
          </a:p>
        </p:txBody>
      </p:sp>
      <p:graphicFrame>
        <p:nvGraphicFramePr>
          <p:cNvPr id="19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326916"/>
              </p:ext>
            </p:extLst>
          </p:nvPr>
        </p:nvGraphicFramePr>
        <p:xfrm>
          <a:off x="8113270" y="2775968"/>
          <a:ext cx="3431930" cy="969520"/>
        </p:xfrm>
        <a:graphic>
          <a:graphicData uri="http://schemas.openxmlformats.org/drawingml/2006/table">
            <a:tbl>
              <a:tblPr firstRow="1" bandRow="1"/>
              <a:tblGrid>
                <a:gridCol w="100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3380">
                  <a:extLst>
                    <a:ext uri="{9D8B030D-6E8A-4147-A177-3AD203B41FA5}">
                      <a16:colId xmlns:a16="http://schemas.microsoft.com/office/drawing/2014/main" val="1081371211"/>
                    </a:ext>
                  </a:extLst>
                </a:gridCol>
              </a:tblGrid>
              <a:tr h="241807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nl-NL" sz="1050" dirty="0"/>
                        <a:t>Stakeholder</a:t>
                      </a:r>
                      <a:endParaRPr lang="en-US" sz="1050" dirty="0"/>
                    </a:p>
                  </a:txBody>
                  <a:tcPr marL="82222" marR="82222" marT="40301" marB="4030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050" dirty="0"/>
                        <a:t>Task</a:t>
                      </a:r>
                    </a:p>
                  </a:txBody>
                  <a:tcPr marL="82222" marR="82222" marT="40301" marB="40301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Effort current</a:t>
                      </a:r>
                    </a:p>
                  </a:txBody>
                  <a:tcPr marL="82222" marR="82222" marT="40301" marB="4030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Effort estimated</a:t>
                      </a:r>
                    </a:p>
                  </a:txBody>
                  <a:tcPr marL="82222" marR="82222" marT="40301" marB="4030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118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just" defTabSz="8064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Sai</a:t>
                      </a:r>
                    </a:p>
                  </a:txBody>
                  <a:tcPr marL="8565" marR="8565" marT="8396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just" defTabSz="80645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Understanding</a:t>
                      </a:r>
                    </a:p>
                  </a:txBody>
                  <a:tcPr marL="61668" marR="61668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80645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9h</a:t>
                      </a: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80645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4,5h</a:t>
                      </a: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06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Jeremy</a:t>
                      </a:r>
                    </a:p>
                  </a:txBody>
                  <a:tcPr marL="61668" marR="61668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8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Meeting</a:t>
                      </a: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Jeremy</a:t>
                      </a: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8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BRD doc</a:t>
                      </a: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195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357875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8113269" y="2465877"/>
            <a:ext cx="3015594" cy="223546"/>
          </a:xfrm>
          <a:prstGeom prst="rect">
            <a:avLst/>
          </a:prstGeom>
          <a:noFill/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lang="it-IT" altLang="nl-NL" sz="1410" b="1" kern="0" dirty="0">
                <a:solidFill>
                  <a:srgbClr val="000000"/>
                </a:solidFill>
                <a:latin typeface="Calibri"/>
              </a:rPr>
              <a:t>Consumption</a:t>
            </a:r>
            <a:endParaRPr kumimoji="0" lang="it-IT" altLang="nl-NL" sz="141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hthoek 7"/>
          <p:cNvSpPr/>
          <p:nvPr/>
        </p:nvSpPr>
        <p:spPr>
          <a:xfrm>
            <a:off x="4792074" y="4683600"/>
            <a:ext cx="3231174" cy="1797803"/>
          </a:xfrm>
          <a:prstGeom prst="rect">
            <a:avLst/>
          </a:prstGeom>
          <a:solidFill>
            <a:srgbClr val="E5F1F7"/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Need to be done</a:t>
            </a:r>
          </a:p>
          <a:p>
            <a:pPr marL="171450" lvl="1" indent="-171450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Common document structure that can be used by all parties as part of any project.</a:t>
            </a:r>
          </a:p>
          <a:p>
            <a:pPr marL="171450" marR="0" lvl="1" indent="-171450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Common</a:t>
            </a:r>
            <a:r>
              <a:rPr kumimoji="0" lang="en-US" altLang="nl-NL" sz="1058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Workgroup can be created with all the stakeholders in the project.</a:t>
            </a:r>
          </a:p>
          <a:p>
            <a:pPr marL="171450" marR="0" lvl="1" indent="-171450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Library of Artifacts of Project has to be created (shared network).</a:t>
            </a:r>
          </a:p>
          <a:p>
            <a:pPr marL="171450" marR="0" lvl="1" indent="-171450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Improve</a:t>
            </a:r>
            <a:r>
              <a:rPr lang="fr-FR" altLang="nl-NL" sz="1058" kern="0" dirty="0">
                <a:solidFill>
                  <a:srgbClr val="000000"/>
                </a:solidFill>
                <a:latin typeface="Calibri"/>
              </a:rPr>
              <a:t> international communications</a:t>
            </a: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1" indent="-171450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5" name="Obje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882612"/>
              </p:ext>
            </p:extLst>
          </p:nvPr>
        </p:nvGraphicFramePr>
        <p:xfrm>
          <a:off x="8417106" y="573589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4" name="Document" showAsIcon="1" r:id="rId5" imgW="914400" imgH="792360" progId="Word.Document.12">
                  <p:embed/>
                </p:oleObj>
              </mc:Choice>
              <mc:Fallback>
                <p:oleObj name="Document" showAsIcon="1" r:id="rId5" imgW="914400" imgH="7923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17106" y="573589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 1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191753"/>
              </p:ext>
            </p:extLst>
          </p:nvPr>
        </p:nvGraphicFramePr>
        <p:xfrm>
          <a:off x="9879561" y="5646676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" name="Présentation" showAsIcon="1" r:id="rId7" imgW="914400" imgH="792360" progId="PowerPoint.Show.12">
                  <p:embed/>
                </p:oleObj>
              </mc:Choice>
              <mc:Fallback>
                <p:oleObj name="Présentation" showAsIcon="1" r:id="rId7" imgW="914400" imgH="79236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879561" y="5646676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4376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1" y="1260000"/>
            <a:ext cx="11304824" cy="443198"/>
          </a:xfrm>
        </p:spPr>
        <p:txBody>
          <a:bodyPr/>
          <a:lstStyle/>
          <a:p>
            <a:r>
              <a:rPr lang="en-US" dirty="0"/>
              <a:t>POC – Data Mining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8E48-801D-456A-9932-822286DDECDC}" type="datetime3">
              <a:rPr lang="de-DE" smtClean="0"/>
              <a:t>24/07/17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| Saikiran Gandham | Ramyam Intelligence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4</a:t>
            </a:fld>
            <a:endParaRPr lang="de-DE"/>
          </a:p>
        </p:txBody>
      </p:sp>
      <p:sp>
        <p:nvSpPr>
          <p:cNvPr id="6" name="Rechthoek 8"/>
          <p:cNvSpPr/>
          <p:nvPr/>
        </p:nvSpPr>
        <p:spPr>
          <a:xfrm>
            <a:off x="586609" y="2445673"/>
            <a:ext cx="4132754" cy="1233411"/>
          </a:xfrm>
          <a:prstGeom prst="rect">
            <a:avLst/>
          </a:prstGeom>
          <a:solidFill>
            <a:srgbClr val="FFFFFF">
              <a:lumMod val="95000"/>
            </a:srgbClr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587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Understanding </a:t>
            </a:r>
            <a:r>
              <a:rPr lang="en-US" altLang="nl-NL" sz="1587" b="1" kern="0" dirty="0">
                <a:solidFill>
                  <a:srgbClr val="000000"/>
                </a:solidFill>
                <a:latin typeface="Calibri"/>
              </a:rPr>
              <a:t>of Business Workflow as part of Arvato ecosystem with respect to the business requirement </a:t>
            </a:r>
            <a:endParaRPr kumimoji="0" lang="en-US" altLang="nl-NL" sz="1587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hthoek 7"/>
          <p:cNvSpPr/>
          <p:nvPr/>
        </p:nvSpPr>
        <p:spPr>
          <a:xfrm>
            <a:off x="4792074" y="2445671"/>
            <a:ext cx="3231174" cy="2237929"/>
          </a:xfrm>
          <a:prstGeom prst="rect">
            <a:avLst/>
          </a:prstGeom>
          <a:solidFill>
            <a:srgbClr val="E5F1F7"/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GB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Has been done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GB" altLang="nl-NL" sz="1058" kern="0" dirty="0">
                <a:solidFill>
                  <a:srgbClr val="000000"/>
                </a:solidFill>
                <a:latin typeface="Calibri"/>
              </a:rPr>
              <a:t>Framework Document from Arvato.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GB" altLang="nl-NL" sz="1058" kern="0" dirty="0">
                <a:solidFill>
                  <a:srgbClr val="000000"/>
                </a:solidFill>
              </a:rPr>
              <a:t>Anonymized</a:t>
            </a:r>
            <a:r>
              <a:rPr kumimoji="0" lang="en-GB" altLang="nl-NL" sz="1058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 data is available by FTPS (temporary for POC)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100" kern="0" dirty="0">
                <a:solidFill>
                  <a:srgbClr val="000000"/>
                </a:solidFill>
              </a:rPr>
              <a:t>Agreement document (Confidentiality, …)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0" lang="en-US" alt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Users for </a:t>
            </a:r>
            <a:r>
              <a:rPr lang="en-US" altLang="nl-NL" sz="1100" kern="0" dirty="0">
                <a:solidFill>
                  <a:srgbClr val="000000"/>
                </a:solidFill>
                <a:latin typeface="Calibri"/>
              </a:rPr>
              <a:t>Citrix Account  Shared (Data Access)</a:t>
            </a:r>
            <a:endParaRPr kumimoji="0" lang="en-GB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GB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Need to be improve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No possibility to access </a:t>
            </a:r>
            <a:r>
              <a:rPr kumimoji="0" lang="en-GB" altLang="nl-NL" sz="1058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data</a:t>
            </a:r>
            <a:r>
              <a:rPr kumimoji="0" lang="en-GB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 by FTPs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More information on the type of</a:t>
            </a:r>
            <a:r>
              <a:rPr kumimoji="0" lang="en-GB" altLang="nl-NL" sz="1058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 database used (MySQL, Oracle, ..), </a:t>
            </a:r>
            <a:r>
              <a:rPr lang="en-GB" altLang="nl-NL" sz="1058" kern="0" baseline="0" dirty="0">
                <a:solidFill>
                  <a:srgbClr val="000000"/>
                </a:solidFill>
                <a:latin typeface="Calibri"/>
              </a:rPr>
              <a:t>on IT system integration (Hermès, client, internal</a:t>
            </a:r>
            <a:r>
              <a:rPr lang="en-GB" altLang="nl-NL" sz="1058" kern="0" baseline="0">
                <a:solidFill>
                  <a:srgbClr val="000000"/>
                </a:solidFill>
                <a:latin typeface="Calibri"/>
              </a:rPr>
              <a:t>,</a:t>
            </a:r>
            <a:r>
              <a:rPr lang="en-GB" altLang="nl-NL" sz="1058" kern="0">
                <a:solidFill>
                  <a:srgbClr val="000000"/>
                </a:solidFill>
                <a:latin typeface="Calibri"/>
              </a:rPr>
              <a:t> ..)</a:t>
            </a:r>
            <a:endParaRPr kumimoji="0" lang="en-GB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GB" altLang="nl-NL" sz="1058" kern="0" dirty="0">
                <a:solidFill>
                  <a:srgbClr val="000000"/>
                </a:solidFill>
              </a:rPr>
              <a:t>Output definition, Report Structure </a:t>
            </a:r>
            <a:r>
              <a:rPr lang="en-GB" altLang="nl-NL" sz="1058" kern="0" dirty="0">
                <a:solidFill>
                  <a:srgbClr val="000000"/>
                </a:solidFill>
                <a:latin typeface="Calibri"/>
              </a:rPr>
              <a:t>( If feasible )</a:t>
            </a:r>
          </a:p>
        </p:txBody>
      </p:sp>
      <p:sp>
        <p:nvSpPr>
          <p:cNvPr id="8" name="Abgerundetes Rechteck 7"/>
          <p:cNvSpPr/>
          <p:nvPr>
            <p:custDataLst>
              <p:tags r:id="rId2"/>
            </p:custDataLst>
          </p:nvPr>
        </p:nvSpPr>
        <p:spPr>
          <a:xfrm>
            <a:off x="8023248" y="3526678"/>
            <a:ext cx="2238673" cy="1063731"/>
          </a:xfrm>
          <a:prstGeom prst="roundRect">
            <a:avLst>
              <a:gd name="adj" fmla="val 0"/>
            </a:avLst>
          </a:prstGeom>
          <a:noFill/>
          <a:ln w="9525" cap="flat" cmpd="sng" algn="ctr">
            <a:noFill/>
            <a:prstDash val="solid"/>
          </a:ln>
          <a:effectLst/>
        </p:spPr>
        <p:txBody>
          <a:bodyPr anchor="t"/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uppieren 4"/>
          <p:cNvGrpSpPr/>
          <p:nvPr/>
        </p:nvGrpSpPr>
        <p:grpSpPr>
          <a:xfrm>
            <a:off x="586610" y="1828327"/>
            <a:ext cx="10960866" cy="443563"/>
            <a:chOff x="395536" y="1844824"/>
            <a:chExt cx="8424936" cy="432049"/>
          </a:xfrm>
        </p:grpSpPr>
        <p:sp>
          <p:nvSpPr>
            <p:cNvPr id="10" name="Rechteck 29"/>
            <p:cNvSpPr/>
            <p:nvPr/>
          </p:nvSpPr>
          <p:spPr>
            <a:xfrm>
              <a:off x="395536" y="1844824"/>
              <a:ext cx="8424936" cy="432048"/>
            </a:xfrm>
            <a:prstGeom prst="rect">
              <a:avLst/>
            </a:prstGeom>
            <a:solidFill>
              <a:srgbClr val="0068A9"/>
            </a:solidFill>
            <a:ln w="31750" cap="flat" cmpd="sng" algn="ctr">
              <a:solidFill>
                <a:srgbClr val="D9DFE4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1733" tIns="31733" rIns="31733" bIns="3173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37895" marR="0" lvl="0" indent="0" defTabSz="6094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587" b="1" i="0" u="none" strike="noStrike" kern="0" cap="all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Step 2 :</a:t>
              </a:r>
              <a:r>
                <a:rPr kumimoji="0" lang="nl-NL" sz="1587" b="1" i="0" u="none" strike="noStrike" kern="0" cap="all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technical framework</a:t>
              </a:r>
              <a:endParaRPr kumimoji="0" lang="en-US" sz="1587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ichtungspfeil 3"/>
            <p:cNvSpPr/>
            <p:nvPr/>
          </p:nvSpPr>
          <p:spPr>
            <a:xfrm>
              <a:off x="405699" y="1844825"/>
              <a:ext cx="205861" cy="432048"/>
            </a:xfrm>
            <a:prstGeom prst="homePlate">
              <a:avLst/>
            </a:prstGeom>
            <a:solidFill>
              <a:srgbClr val="FFFFFF">
                <a:lumMod val="85000"/>
              </a:srgbClr>
            </a:solidFill>
            <a:ln w="31750" cap="flat" cmpd="sng" algn="ctr">
              <a:solidFill>
                <a:srgbClr val="EDF4F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4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705" b="0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Abgerundetes Rechteck 7"/>
          <p:cNvSpPr/>
          <p:nvPr>
            <p:custDataLst>
              <p:tags r:id="rId3"/>
            </p:custDataLst>
          </p:nvPr>
        </p:nvSpPr>
        <p:spPr>
          <a:xfrm>
            <a:off x="7389981" y="3987236"/>
            <a:ext cx="3738882" cy="769764"/>
          </a:xfrm>
          <a:prstGeom prst="roundRect">
            <a:avLst>
              <a:gd name="adj" fmla="val 0"/>
            </a:avLst>
          </a:prstGeom>
          <a:noFill/>
          <a:ln w="9525" cap="flat" cmpd="sng" algn="ctr">
            <a:noFill/>
            <a:prstDash val="solid"/>
          </a:ln>
          <a:effectLst/>
        </p:spPr>
        <p:txBody>
          <a:bodyPr anchor="t"/>
          <a:lstStyle/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hthoek 8"/>
          <p:cNvSpPr/>
          <p:nvPr/>
        </p:nvSpPr>
        <p:spPr>
          <a:xfrm>
            <a:off x="586609" y="3769829"/>
            <a:ext cx="4132754" cy="2711575"/>
          </a:xfrm>
          <a:prstGeom prst="rect">
            <a:avLst/>
          </a:prstGeom>
          <a:solidFill>
            <a:srgbClr val="FFFFFF">
              <a:lumMod val="95000"/>
            </a:srgbClr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Title Details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Understanding</a:t>
            </a:r>
            <a:r>
              <a:rPr kumimoji="0" lang="en-US" altLang="nl-NL" sz="1058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business workflow.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altLang="nl-NL" sz="1058" kern="0" baseline="0" dirty="0">
                <a:solidFill>
                  <a:srgbClr val="000000"/>
                </a:solidFill>
                <a:latin typeface="Calibri"/>
              </a:rPr>
              <a:t>Understanding</a:t>
            </a: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 of data flow within the system.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Construction</a:t>
            </a:r>
            <a:r>
              <a:rPr kumimoji="0" lang="en-US" altLang="nl-NL" sz="1058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ER Diagram.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altLang="nl-NL" sz="1058" kern="0" baseline="0" dirty="0">
                <a:solidFill>
                  <a:srgbClr val="000000"/>
                </a:solidFill>
                <a:latin typeface="Calibri"/>
              </a:rPr>
              <a:t>Understanding</a:t>
            </a: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 of Data Management</a:t>
            </a: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Delivery</a:t>
            </a:r>
          </a:p>
          <a:p>
            <a:pPr marL="171450" marR="0" lvl="1" indent="-171450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Technical Framework Presentation has been</a:t>
            </a:r>
            <a:r>
              <a:rPr kumimoji="0" lang="en-US" altLang="nl-NL" sz="1058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shared.</a:t>
            </a:r>
          </a:p>
          <a:p>
            <a:pPr marL="171450" marR="0" lvl="1" indent="-171450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altLang="nl-NL" sz="1058" kern="0" baseline="0" dirty="0">
                <a:solidFill>
                  <a:srgbClr val="000000"/>
                </a:solidFill>
                <a:latin typeface="Calibri"/>
              </a:rPr>
              <a:t>Details</a:t>
            </a: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 of Data Correlation has been shared.</a:t>
            </a:r>
          </a:p>
          <a:p>
            <a:pPr marL="171450" marR="0" lvl="1" indent="-171450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Steps of Data integration from multiple systems has been shared. </a:t>
            </a:r>
          </a:p>
          <a:p>
            <a:pPr marL="171450" marR="0" lvl="1" indent="-171450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Access data through Secure network</a:t>
            </a: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hthoek 7"/>
          <p:cNvSpPr/>
          <p:nvPr/>
        </p:nvSpPr>
        <p:spPr>
          <a:xfrm>
            <a:off x="4792074" y="4683600"/>
            <a:ext cx="3231174" cy="2098998"/>
          </a:xfrm>
          <a:prstGeom prst="rect">
            <a:avLst/>
          </a:prstGeom>
          <a:solidFill>
            <a:srgbClr val="E5F1F7"/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Need to be done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Define solution to compliance</a:t>
            </a:r>
            <a:r>
              <a:rPr kumimoji="0" lang="en-US" altLang="nl-NL" sz="105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 to EU regulation :</a:t>
            </a:r>
            <a:endParaRPr kumimoji="0" lang="en-US" altLang="nl-NL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  <a:p>
            <a:pPr marL="447675" lvl="2" indent="-177800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0" lang="en-US" alt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Construction</a:t>
            </a:r>
            <a:r>
              <a:rPr kumimoji="0" lang="en-US" altLang="nl-NL" sz="105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 of safe and secure environment for data sharing.</a:t>
            </a:r>
          </a:p>
          <a:p>
            <a:pPr marL="447675" lvl="2" indent="-177800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0" kern="0" dirty="0">
                <a:solidFill>
                  <a:srgbClr val="000000"/>
                </a:solidFill>
                <a:latin typeface="Calibri"/>
              </a:rPr>
              <a:t>Encryption of Data by any available API to avoid unwanted access.</a:t>
            </a:r>
          </a:p>
          <a:p>
            <a:pPr marL="0" lvl="1" indent="-340360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0" kern="0" dirty="0">
                <a:solidFill>
                  <a:srgbClr val="000000"/>
                </a:solidFill>
                <a:latin typeface="Calibri"/>
              </a:rPr>
              <a:t>Project work progress with Quan (CSO) &amp; Karen (legal advisor) from France</a:t>
            </a:r>
          </a:p>
          <a:p>
            <a:pPr marL="0" lvl="1" indent="-340360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0" kern="0" dirty="0">
                <a:solidFill>
                  <a:srgbClr val="000000"/>
                </a:solidFill>
                <a:latin typeface="Calibri"/>
              </a:rPr>
              <a:t>Software Knowledge Transfer to be provided.</a:t>
            </a:r>
          </a:p>
          <a:p>
            <a:pPr marL="0" lvl="1" indent="-340360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0" kern="0" dirty="0">
                <a:solidFill>
                  <a:srgbClr val="000000"/>
                </a:solidFill>
                <a:latin typeface="Calibri"/>
              </a:rPr>
              <a:t>Citrix Account for Data Access (Temporary Solution)</a:t>
            </a:r>
          </a:p>
          <a:p>
            <a:pPr marL="0" lvl="1" indent="-340360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0" kern="0" dirty="0">
                <a:solidFill>
                  <a:srgbClr val="000000"/>
                </a:solidFill>
                <a:latin typeface="Calibri"/>
              </a:rPr>
              <a:t>VPN Connectivity for Data Access</a:t>
            </a:r>
          </a:p>
        </p:txBody>
      </p:sp>
      <p:graphicFrame>
        <p:nvGraphicFramePr>
          <p:cNvPr id="2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625742"/>
              </p:ext>
            </p:extLst>
          </p:nvPr>
        </p:nvGraphicFramePr>
        <p:xfrm>
          <a:off x="8097894" y="4160475"/>
          <a:ext cx="3446406" cy="1362175"/>
        </p:xfrm>
        <a:graphic>
          <a:graphicData uri="http://schemas.openxmlformats.org/drawingml/2006/table">
            <a:tbl>
              <a:tblPr firstRow="1" bandRow="1"/>
              <a:tblGrid>
                <a:gridCol w="1309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7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983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nl-NL" sz="1050" dirty="0"/>
                        <a:t>Date</a:t>
                      </a:r>
                      <a:endParaRPr lang="en-US" sz="1050" dirty="0"/>
                    </a:p>
                  </a:txBody>
                  <a:tcPr marL="80602" marR="80602" marT="40301" marB="4030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050"/>
                        <a:t>Topic</a:t>
                      </a:r>
                      <a:endParaRPr lang="en-US" sz="1050" dirty="0"/>
                    </a:p>
                  </a:txBody>
                  <a:tcPr marL="80602" marR="80602" marT="40301" marB="4030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990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just" defTabSz="80650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9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30/05/2017</a:t>
                      </a:r>
                    </a:p>
                  </a:txBody>
                  <a:tcPr marL="8396" marR="8396" marT="8396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just" defTabSz="80650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Technical Framework Document Shared</a:t>
                      </a:r>
                    </a:p>
                  </a:txBody>
                  <a:tcPr marL="60452" marR="60452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990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06/06/2017</a:t>
                      </a:r>
                    </a:p>
                  </a:txBody>
                  <a:tcPr marL="60452" marR="60452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Technical Architecture</a:t>
                      </a:r>
                      <a:r>
                        <a:rPr lang="en-US" sz="900" baseline="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of Data Integration explained.</a:t>
                      </a:r>
                      <a:endParaRPr lang="en-US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21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26/06/2017</a:t>
                      </a: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Protection Meeting</a:t>
                      </a: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599265"/>
                  </a:ext>
                </a:extLst>
              </a:tr>
              <a:tr h="17299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27/06/2017</a:t>
                      </a: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NDA shared by Karen</a:t>
                      </a: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5672"/>
                  </a:ext>
                </a:extLst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8112370" y="3892816"/>
            <a:ext cx="3015594" cy="223546"/>
          </a:xfrm>
          <a:prstGeom prst="rect">
            <a:avLst/>
          </a:prstGeom>
          <a:noFill/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it-IT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Timeline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113269" y="2465877"/>
            <a:ext cx="3015594" cy="223546"/>
          </a:xfrm>
          <a:prstGeom prst="rect">
            <a:avLst/>
          </a:prstGeom>
          <a:noFill/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lang="it-IT" altLang="nl-NL" sz="1410" b="1" kern="0" dirty="0">
                <a:solidFill>
                  <a:srgbClr val="000000"/>
                </a:solidFill>
                <a:latin typeface="Calibri"/>
              </a:rPr>
              <a:t>Consumption</a:t>
            </a:r>
            <a:endParaRPr kumimoji="0" lang="it-IT" altLang="nl-NL" sz="141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2" name="Objet 1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466687"/>
              </p:ext>
            </p:extLst>
          </p:nvPr>
        </p:nvGraphicFramePr>
        <p:xfrm>
          <a:off x="8685384" y="568924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" name="Presentation" showAsIcon="1" r:id="rId5" imgW="914400" imgH="792360" progId="PowerPoint.Show.12">
                  <p:embed/>
                </p:oleObj>
              </mc:Choice>
              <mc:Fallback>
                <p:oleObj name="Presentation" showAsIcon="1" r:id="rId5" imgW="914400" imgH="79236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5384" y="568924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484538"/>
              </p:ext>
            </p:extLst>
          </p:nvPr>
        </p:nvGraphicFramePr>
        <p:xfrm>
          <a:off x="8113270" y="2775968"/>
          <a:ext cx="3431930" cy="969520"/>
        </p:xfrm>
        <a:graphic>
          <a:graphicData uri="http://schemas.openxmlformats.org/drawingml/2006/table">
            <a:tbl>
              <a:tblPr firstRow="1" bandRow="1"/>
              <a:tblGrid>
                <a:gridCol w="100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3380">
                  <a:extLst>
                    <a:ext uri="{9D8B030D-6E8A-4147-A177-3AD203B41FA5}">
                      <a16:colId xmlns:a16="http://schemas.microsoft.com/office/drawing/2014/main" val="1081371211"/>
                    </a:ext>
                  </a:extLst>
                </a:gridCol>
              </a:tblGrid>
              <a:tr h="241807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nl-NL" sz="1050" dirty="0"/>
                        <a:t>Stakeholder</a:t>
                      </a:r>
                      <a:endParaRPr lang="en-US" sz="1050" dirty="0"/>
                    </a:p>
                  </a:txBody>
                  <a:tcPr marL="82222" marR="82222" marT="40301" marB="4030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050" dirty="0"/>
                        <a:t>Task</a:t>
                      </a:r>
                    </a:p>
                  </a:txBody>
                  <a:tcPr marL="82222" marR="82222" marT="40301" marB="40301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Effort current</a:t>
                      </a:r>
                    </a:p>
                  </a:txBody>
                  <a:tcPr marL="82222" marR="82222" marT="40301" marB="4030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Effort estimated</a:t>
                      </a:r>
                    </a:p>
                  </a:txBody>
                  <a:tcPr marL="82222" marR="82222" marT="40301" marB="4030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118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just" defTabSz="8064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Sai</a:t>
                      </a:r>
                    </a:p>
                  </a:txBody>
                  <a:tcPr marL="8565" marR="8565" marT="8396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just" defTabSz="80645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Understanding</a:t>
                      </a:r>
                    </a:p>
                  </a:txBody>
                  <a:tcPr marL="61668" marR="61668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80645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9h</a:t>
                      </a: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80645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4,5h</a:t>
                      </a: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06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noProof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Jeremy</a:t>
                      </a:r>
                    </a:p>
                  </a:txBody>
                  <a:tcPr marL="61668" marR="61668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noProof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Meeting</a:t>
                      </a:r>
                    </a:p>
                  </a:txBody>
                  <a:tcPr marL="61668" marR="61668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noProof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Jeremy</a:t>
                      </a: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noProof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ER diagram</a:t>
                      </a: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195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357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569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1" y="1260000"/>
            <a:ext cx="11304824" cy="443198"/>
          </a:xfrm>
        </p:spPr>
        <p:txBody>
          <a:bodyPr/>
          <a:lstStyle/>
          <a:p>
            <a:r>
              <a:rPr lang="en-US" dirty="0"/>
              <a:t>POC – Data Mining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8E48-801D-456A-9932-822286DDECDC}" type="datetime3">
              <a:rPr lang="de-DE" smtClean="0"/>
              <a:t>24/07/17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| Saikiran Gandham | Ramyam Intelligence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5</a:t>
            </a:fld>
            <a:endParaRPr lang="de-DE"/>
          </a:p>
        </p:txBody>
      </p:sp>
      <p:sp>
        <p:nvSpPr>
          <p:cNvPr id="6" name="Rechthoek 8"/>
          <p:cNvSpPr/>
          <p:nvPr/>
        </p:nvSpPr>
        <p:spPr>
          <a:xfrm>
            <a:off x="586609" y="2445673"/>
            <a:ext cx="4132754" cy="1233411"/>
          </a:xfrm>
          <a:prstGeom prst="rect">
            <a:avLst/>
          </a:prstGeom>
          <a:solidFill>
            <a:srgbClr val="FFFFFF">
              <a:lumMod val="95000"/>
            </a:srgbClr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587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Construction of Case Study which defines Solutioning and Scope of project</a:t>
            </a:r>
          </a:p>
        </p:txBody>
      </p:sp>
      <p:sp>
        <p:nvSpPr>
          <p:cNvPr id="7" name="Rechthoek 7"/>
          <p:cNvSpPr/>
          <p:nvPr/>
        </p:nvSpPr>
        <p:spPr>
          <a:xfrm>
            <a:off x="4792074" y="2445672"/>
            <a:ext cx="3231174" cy="1844616"/>
          </a:xfrm>
          <a:prstGeom prst="rect">
            <a:avLst/>
          </a:prstGeom>
          <a:solidFill>
            <a:srgbClr val="E5F1F7"/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Has been done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Sample Data sets required of Modelling shared by Arvato.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Technical Description of Data sets shared.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 Document </a:t>
            </a: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shared (Under Review)</a:t>
            </a: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Need to be improve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Implementation steps with respect to use-case to be well defined </a:t>
            </a: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uppieren 4"/>
          <p:cNvGrpSpPr/>
          <p:nvPr/>
        </p:nvGrpSpPr>
        <p:grpSpPr>
          <a:xfrm>
            <a:off x="586610" y="1828327"/>
            <a:ext cx="10960866" cy="443563"/>
            <a:chOff x="395536" y="1844824"/>
            <a:chExt cx="8424936" cy="432049"/>
          </a:xfrm>
        </p:grpSpPr>
        <p:sp>
          <p:nvSpPr>
            <p:cNvPr id="10" name="Rechteck 29"/>
            <p:cNvSpPr/>
            <p:nvPr/>
          </p:nvSpPr>
          <p:spPr>
            <a:xfrm>
              <a:off x="395536" y="1844824"/>
              <a:ext cx="8424936" cy="432048"/>
            </a:xfrm>
            <a:prstGeom prst="rect">
              <a:avLst/>
            </a:prstGeom>
            <a:solidFill>
              <a:srgbClr val="0068A9"/>
            </a:solidFill>
            <a:ln w="31750" cap="flat" cmpd="sng" algn="ctr">
              <a:solidFill>
                <a:srgbClr val="D9DFE4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1733" tIns="31733" rIns="31733" bIns="3173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37895" marR="0" lvl="0" indent="0" defTabSz="6094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587" b="1" i="0" u="none" strike="noStrike" kern="0" cap="all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Step 3 : Study base</a:t>
              </a:r>
              <a:endParaRPr kumimoji="0" lang="en-US" sz="1587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ichtungspfeil 3"/>
            <p:cNvSpPr/>
            <p:nvPr/>
          </p:nvSpPr>
          <p:spPr>
            <a:xfrm>
              <a:off x="405699" y="1844825"/>
              <a:ext cx="205861" cy="432048"/>
            </a:xfrm>
            <a:prstGeom prst="homePlate">
              <a:avLst/>
            </a:prstGeom>
            <a:solidFill>
              <a:srgbClr val="FFFFFF">
                <a:lumMod val="85000"/>
              </a:srgbClr>
            </a:solidFill>
            <a:ln w="31750" cap="flat" cmpd="sng" algn="ctr">
              <a:solidFill>
                <a:srgbClr val="EDF4F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4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705" b="0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Abgerundetes Rechteck 7"/>
          <p:cNvSpPr/>
          <p:nvPr>
            <p:custDataLst>
              <p:tags r:id="rId1"/>
            </p:custDataLst>
          </p:nvPr>
        </p:nvSpPr>
        <p:spPr>
          <a:xfrm>
            <a:off x="7389981" y="3987236"/>
            <a:ext cx="3738882" cy="769764"/>
          </a:xfrm>
          <a:prstGeom prst="roundRect">
            <a:avLst>
              <a:gd name="adj" fmla="val 0"/>
            </a:avLst>
          </a:prstGeom>
          <a:noFill/>
          <a:ln w="9525" cap="flat" cmpd="sng" algn="ctr">
            <a:noFill/>
            <a:prstDash val="solid"/>
          </a:ln>
          <a:effectLst/>
        </p:spPr>
        <p:txBody>
          <a:bodyPr anchor="t"/>
          <a:lstStyle/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hthoek 8"/>
          <p:cNvSpPr/>
          <p:nvPr/>
        </p:nvSpPr>
        <p:spPr>
          <a:xfrm>
            <a:off x="586609" y="3769829"/>
            <a:ext cx="4132754" cy="2711575"/>
          </a:xfrm>
          <a:prstGeom prst="rect">
            <a:avLst/>
          </a:prstGeom>
          <a:solidFill>
            <a:srgbClr val="FFFFFF">
              <a:lumMod val="95000"/>
            </a:srgbClr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Title Details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Documentation of Solution to be proposed as part of project delivery.</a:t>
            </a:r>
          </a:p>
          <a:p>
            <a:pPr marL="761276" lvl="2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Scope of the project (understanding)</a:t>
            </a:r>
          </a:p>
          <a:p>
            <a:pPr marL="761276" lvl="2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Implementation steps (to be discussed)</a:t>
            </a:r>
          </a:p>
          <a:p>
            <a:pPr marL="761276" lvl="2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Proposed data model</a:t>
            </a:r>
          </a:p>
          <a:p>
            <a:pPr marL="761276" lvl="2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Governance, progress meetings</a:t>
            </a:r>
          </a:p>
          <a:p>
            <a:pPr marL="761276" lvl="2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Finalized project planning</a:t>
            </a: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  <a:p>
            <a:pPr marL="0" marR="0" lvl="1" indent="0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Delivery</a:t>
            </a:r>
          </a:p>
          <a:p>
            <a:pPr marL="171450" marR="0" lvl="1" indent="-171450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Solution document.</a:t>
            </a:r>
          </a:p>
        </p:txBody>
      </p:sp>
      <p:sp>
        <p:nvSpPr>
          <p:cNvPr id="21" name="Rechthoek 7"/>
          <p:cNvSpPr/>
          <p:nvPr/>
        </p:nvSpPr>
        <p:spPr>
          <a:xfrm>
            <a:off x="4792074" y="4448986"/>
            <a:ext cx="3231174" cy="2032418"/>
          </a:xfrm>
          <a:prstGeom prst="rect">
            <a:avLst/>
          </a:prstGeom>
          <a:solidFill>
            <a:srgbClr val="E5F1F7"/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Need to be done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0" dirty="0"/>
              <a:t>Common “solution document” structure that can be used by all parties as part of any project.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0" kern="0" dirty="0">
                <a:solidFill>
                  <a:srgbClr val="000000"/>
                </a:solidFill>
              </a:rPr>
              <a:t>Review Changes to be incorporated. (In Progress)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0" kern="0" dirty="0">
                <a:solidFill>
                  <a:srgbClr val="000000"/>
                </a:solidFill>
              </a:rPr>
              <a:t>Solution Document to be finalized post review.</a:t>
            </a:r>
          </a:p>
        </p:txBody>
      </p:sp>
      <p:sp>
        <p:nvSpPr>
          <p:cNvPr id="19" name="Abgerundetes Rechteck 7"/>
          <p:cNvSpPr/>
          <p:nvPr>
            <p:custDataLst>
              <p:tags r:id="rId2"/>
            </p:custDataLst>
          </p:nvPr>
        </p:nvSpPr>
        <p:spPr>
          <a:xfrm>
            <a:off x="8023248" y="3526678"/>
            <a:ext cx="2238673" cy="1063731"/>
          </a:xfrm>
          <a:prstGeom prst="roundRect">
            <a:avLst>
              <a:gd name="adj" fmla="val 0"/>
            </a:avLst>
          </a:prstGeom>
          <a:noFill/>
          <a:ln w="9525" cap="flat" cmpd="sng" algn="ctr">
            <a:noFill/>
            <a:prstDash val="solid"/>
          </a:ln>
          <a:effectLst/>
        </p:spPr>
        <p:txBody>
          <a:bodyPr anchor="t"/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630516"/>
              </p:ext>
            </p:extLst>
          </p:nvPr>
        </p:nvGraphicFramePr>
        <p:xfrm>
          <a:off x="8097894" y="4160475"/>
          <a:ext cx="3446406" cy="1232407"/>
        </p:xfrm>
        <a:graphic>
          <a:graphicData uri="http://schemas.openxmlformats.org/drawingml/2006/table">
            <a:tbl>
              <a:tblPr firstRow="1" bandRow="1"/>
              <a:tblGrid>
                <a:gridCol w="1309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7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807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nl-NL" sz="1050" dirty="0"/>
                        <a:t>Date</a:t>
                      </a:r>
                    </a:p>
                  </a:txBody>
                  <a:tcPr marL="80602" marR="80602" marT="40301" marB="4030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050"/>
                        <a:t>Topic</a:t>
                      </a:r>
                      <a:endParaRPr lang="en-US" sz="1050" dirty="0"/>
                    </a:p>
                  </a:txBody>
                  <a:tcPr marL="80602" marR="80602" marT="40301" marB="4030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622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just" defTabSz="80650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9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27/06/2017</a:t>
                      </a:r>
                    </a:p>
                  </a:txBody>
                  <a:tcPr marL="8396" marR="8396" marT="8396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just" defTabSz="80650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Solution Document Shared for internal Review.</a:t>
                      </a:r>
                    </a:p>
                  </a:txBody>
                  <a:tcPr marL="60452" marR="60452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28/06/2017</a:t>
                      </a:r>
                    </a:p>
                  </a:txBody>
                  <a:tcPr marL="60452" marR="60452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Reviewed by Kavita</a:t>
                      </a:r>
                    </a:p>
                  </a:txBody>
                  <a:tcPr marL="60452" marR="60452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29/06/2017</a:t>
                      </a: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Reviewed by Christophe</a:t>
                      </a: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33646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04/07/2017</a:t>
                      </a: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Reviewed by Jeremy</a:t>
                      </a: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599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5672"/>
                  </a:ext>
                </a:extLst>
              </a:tr>
            </a:tbl>
          </a:graphicData>
        </a:graphic>
      </p:graphicFrame>
      <p:sp>
        <p:nvSpPr>
          <p:cNvPr id="26" name="Rectangle 25"/>
          <p:cNvSpPr/>
          <p:nvPr/>
        </p:nvSpPr>
        <p:spPr>
          <a:xfrm>
            <a:off x="8112370" y="3892816"/>
            <a:ext cx="3015594" cy="223546"/>
          </a:xfrm>
          <a:prstGeom prst="rect">
            <a:avLst/>
          </a:prstGeom>
          <a:noFill/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it-IT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Timeline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13269" y="2465877"/>
            <a:ext cx="3015594" cy="223546"/>
          </a:xfrm>
          <a:prstGeom prst="rect">
            <a:avLst/>
          </a:prstGeom>
          <a:noFill/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lang="it-IT" altLang="nl-NL" sz="1410" b="1" kern="0" dirty="0">
                <a:solidFill>
                  <a:srgbClr val="000000"/>
                </a:solidFill>
                <a:latin typeface="Calibri"/>
              </a:rPr>
              <a:t>Consumption</a:t>
            </a:r>
            <a:endParaRPr kumimoji="0" lang="it-IT" altLang="nl-NL" sz="141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8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360855"/>
              </p:ext>
            </p:extLst>
          </p:nvPr>
        </p:nvGraphicFramePr>
        <p:xfrm>
          <a:off x="8113270" y="2775968"/>
          <a:ext cx="3431930" cy="1040722"/>
        </p:xfrm>
        <a:graphic>
          <a:graphicData uri="http://schemas.openxmlformats.org/drawingml/2006/table">
            <a:tbl>
              <a:tblPr firstRow="1" bandRow="1"/>
              <a:tblGrid>
                <a:gridCol w="100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3380">
                  <a:extLst>
                    <a:ext uri="{9D8B030D-6E8A-4147-A177-3AD203B41FA5}">
                      <a16:colId xmlns:a16="http://schemas.microsoft.com/office/drawing/2014/main" val="1081371211"/>
                    </a:ext>
                  </a:extLst>
                </a:gridCol>
              </a:tblGrid>
              <a:tr h="241807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nl-NL" sz="1050" dirty="0"/>
                        <a:t>Stakeholder</a:t>
                      </a:r>
                      <a:endParaRPr lang="en-US" sz="1050" dirty="0"/>
                    </a:p>
                  </a:txBody>
                  <a:tcPr marL="82222" marR="82222" marT="40301" marB="4030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050" dirty="0"/>
                        <a:t>Task</a:t>
                      </a:r>
                    </a:p>
                  </a:txBody>
                  <a:tcPr marL="82222" marR="82222" marT="40301" marB="40301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Effort current</a:t>
                      </a:r>
                    </a:p>
                  </a:txBody>
                  <a:tcPr marL="82222" marR="82222" marT="40301" marB="4030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Effort estimated</a:t>
                      </a:r>
                    </a:p>
                  </a:txBody>
                  <a:tcPr marL="82222" marR="82222" marT="40301" marB="4030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118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just" defTabSz="8064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9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Saikiran Gandham</a:t>
                      </a:r>
                    </a:p>
                  </a:txBody>
                  <a:tcPr marL="8565" marR="8565" marT="8396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just" defTabSz="80645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Solution Document</a:t>
                      </a:r>
                    </a:p>
                  </a:txBody>
                  <a:tcPr marL="61668" marR="61668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80645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 H</a:t>
                      </a: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80645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 H</a:t>
                      </a: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06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195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357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414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1" y="1260000"/>
            <a:ext cx="11304824" cy="443198"/>
          </a:xfrm>
        </p:spPr>
        <p:txBody>
          <a:bodyPr/>
          <a:lstStyle/>
          <a:p>
            <a:r>
              <a:rPr lang="en-US" dirty="0"/>
              <a:t>POC – Data Mining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8E48-801D-456A-9932-822286DDECDC}" type="datetime3">
              <a:rPr lang="de-DE" smtClean="0"/>
              <a:t>24/07/17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| Saikiran Gandham | Ramyam Intelligence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6</a:t>
            </a:fld>
            <a:endParaRPr lang="de-DE"/>
          </a:p>
        </p:txBody>
      </p:sp>
      <p:sp>
        <p:nvSpPr>
          <p:cNvPr id="6" name="Rechthoek 8"/>
          <p:cNvSpPr/>
          <p:nvPr/>
        </p:nvSpPr>
        <p:spPr>
          <a:xfrm>
            <a:off x="586609" y="2445673"/>
            <a:ext cx="4132754" cy="1233411"/>
          </a:xfrm>
          <a:prstGeom prst="rect">
            <a:avLst/>
          </a:prstGeom>
          <a:solidFill>
            <a:srgbClr val="FFFFFF">
              <a:lumMod val="95000"/>
            </a:srgbClr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587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Exploratory</a:t>
            </a:r>
            <a:r>
              <a:rPr kumimoji="0" lang="en-US" altLang="nl-NL" sz="1587" b="1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analysis of data sources to study discrepancies and consistency</a:t>
            </a:r>
            <a:endParaRPr kumimoji="0" lang="en-US" altLang="nl-NL" sz="1587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hthoek 7"/>
          <p:cNvSpPr/>
          <p:nvPr/>
        </p:nvSpPr>
        <p:spPr>
          <a:xfrm>
            <a:off x="4792074" y="2445671"/>
            <a:ext cx="3231174" cy="2605296"/>
          </a:xfrm>
          <a:prstGeom prst="rect">
            <a:avLst/>
          </a:prstGeom>
          <a:solidFill>
            <a:srgbClr val="E5F1F7"/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Has been done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Initial Analysis was done by project director as data science team was unavailable.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Analysis Report Shared for Review</a:t>
            </a:r>
          </a:p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Need to be improve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science team has</a:t>
            </a:r>
            <a:r>
              <a:rPr kumimoji="0" lang="en-US" altLang="nl-NL" sz="1058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do complete exploratory analysis of data.</a:t>
            </a: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science team has to be involved</a:t>
            </a:r>
            <a:r>
              <a:rPr kumimoji="0" lang="en-US" altLang="nl-NL" sz="1058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 each step of the project</a:t>
            </a: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Common tool can be agreed upon to have consistency in the report presentation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Data Correctness to be Maintained.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Conclusions on each analysis is to be more descriptive</a:t>
            </a:r>
          </a:p>
        </p:txBody>
      </p:sp>
      <p:grpSp>
        <p:nvGrpSpPr>
          <p:cNvPr id="9" name="Gruppieren 4"/>
          <p:cNvGrpSpPr/>
          <p:nvPr/>
        </p:nvGrpSpPr>
        <p:grpSpPr>
          <a:xfrm>
            <a:off x="586610" y="1828327"/>
            <a:ext cx="10960866" cy="443563"/>
            <a:chOff x="395536" y="1844824"/>
            <a:chExt cx="8424936" cy="432049"/>
          </a:xfrm>
        </p:grpSpPr>
        <p:sp>
          <p:nvSpPr>
            <p:cNvPr id="10" name="Rechteck 29"/>
            <p:cNvSpPr/>
            <p:nvPr/>
          </p:nvSpPr>
          <p:spPr>
            <a:xfrm>
              <a:off x="395536" y="1844824"/>
              <a:ext cx="8424936" cy="432048"/>
            </a:xfrm>
            <a:prstGeom prst="rect">
              <a:avLst/>
            </a:prstGeom>
            <a:solidFill>
              <a:srgbClr val="0068A9"/>
            </a:solidFill>
            <a:ln w="31750" cap="flat" cmpd="sng" algn="ctr">
              <a:solidFill>
                <a:srgbClr val="D9DFE4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1733" tIns="31733" rIns="31733" bIns="3173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37895" marR="0" lvl="0" indent="0" defTabSz="6094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587" b="1" i="0" u="none" strike="noStrike" kern="0" cap="all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Step 4 : exploratory</a:t>
              </a:r>
              <a:r>
                <a:rPr kumimoji="0" lang="nl-NL" sz="1587" b="1" i="0" u="none" strike="noStrike" kern="0" cap="all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Analysis</a:t>
              </a:r>
              <a:endParaRPr kumimoji="0" lang="en-US" sz="1587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ichtungspfeil 3"/>
            <p:cNvSpPr/>
            <p:nvPr/>
          </p:nvSpPr>
          <p:spPr>
            <a:xfrm>
              <a:off x="405699" y="1844825"/>
              <a:ext cx="205861" cy="432048"/>
            </a:xfrm>
            <a:prstGeom prst="homePlate">
              <a:avLst/>
            </a:prstGeom>
            <a:solidFill>
              <a:srgbClr val="FFFFFF">
                <a:lumMod val="85000"/>
              </a:srgbClr>
            </a:solidFill>
            <a:ln w="31750" cap="flat" cmpd="sng" algn="ctr">
              <a:solidFill>
                <a:srgbClr val="EDF4F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4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705" b="0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Abgerundetes Rechteck 7"/>
          <p:cNvSpPr/>
          <p:nvPr>
            <p:custDataLst>
              <p:tags r:id="rId1"/>
            </p:custDataLst>
          </p:nvPr>
        </p:nvSpPr>
        <p:spPr>
          <a:xfrm>
            <a:off x="7389981" y="3987236"/>
            <a:ext cx="3738882" cy="769764"/>
          </a:xfrm>
          <a:prstGeom prst="roundRect">
            <a:avLst>
              <a:gd name="adj" fmla="val 0"/>
            </a:avLst>
          </a:prstGeom>
          <a:noFill/>
          <a:ln w="9525" cap="flat" cmpd="sng" algn="ctr">
            <a:noFill/>
            <a:prstDash val="solid"/>
          </a:ln>
          <a:effectLst/>
        </p:spPr>
        <p:txBody>
          <a:bodyPr anchor="t"/>
          <a:lstStyle/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hthoek 8"/>
          <p:cNvSpPr/>
          <p:nvPr/>
        </p:nvSpPr>
        <p:spPr>
          <a:xfrm>
            <a:off x="586609" y="3769829"/>
            <a:ext cx="4132754" cy="2711575"/>
          </a:xfrm>
          <a:prstGeom prst="rect">
            <a:avLst/>
          </a:prstGeom>
          <a:solidFill>
            <a:srgbClr val="FFFFFF">
              <a:lumMod val="95000"/>
            </a:srgbClr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Title Details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Produce global</a:t>
            </a:r>
            <a:r>
              <a:rPr kumimoji="0" lang="fr-FR" altLang="nl-NL" sz="1058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view of the data sources shared for </a:t>
            </a:r>
            <a:r>
              <a:rPr kumimoji="0" lang="en-US" altLang="nl-NL" sz="1058" b="0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analysis</a:t>
            </a:r>
            <a:r>
              <a:rPr kumimoji="0" lang="fr-FR" altLang="nl-NL" sz="1058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endParaRPr kumimoji="0" lang="fr-FR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Define implementation steps for data analysis.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Data validation to ensure consistency.</a:t>
            </a: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Delivery</a:t>
            </a:r>
            <a:endParaRPr lang="en-US" altLang="nl-NL" sz="1058" kern="0" dirty="0">
              <a:solidFill>
                <a:srgbClr val="000000"/>
              </a:solidFill>
            </a:endParaRPr>
          </a:p>
          <a:p>
            <a:pPr marL="171450" lvl="1" indent="-171450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</a:rPr>
              <a:t>Exploratory data analysis report.</a:t>
            </a: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81685" lvl="2" indent="-171450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Complete vision of each data entity (Min, Max,</a:t>
            </a:r>
            <a:r>
              <a:rPr kumimoji="0" lang="en-US" altLang="nl-NL" sz="1058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altLang="nl-NL" sz="1058" b="0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Avg</a:t>
            </a:r>
            <a:r>
              <a:rPr kumimoji="0" lang="en-US" altLang="nl-NL" sz="1058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Decile, Count…</a:t>
            </a: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781685" lvl="2" indent="-171450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Distribution of data entities.</a:t>
            </a: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81685" lvl="2" indent="-171450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First phase of analysis to find data discrepancies.</a:t>
            </a: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1" indent="-171450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hthoek 7"/>
          <p:cNvSpPr/>
          <p:nvPr/>
        </p:nvSpPr>
        <p:spPr>
          <a:xfrm>
            <a:off x="4792074" y="5050967"/>
            <a:ext cx="3231174" cy="1430436"/>
          </a:xfrm>
          <a:prstGeom prst="rect">
            <a:avLst/>
          </a:prstGeom>
          <a:solidFill>
            <a:srgbClr val="E5F1F7"/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Need to be done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Define</a:t>
            </a:r>
            <a:r>
              <a:rPr kumimoji="0" lang="en-US" altLang="nl-NL" sz="1058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template for analysis report.</a:t>
            </a:r>
          </a:p>
        </p:txBody>
      </p:sp>
      <p:sp>
        <p:nvSpPr>
          <p:cNvPr id="19" name="Abgerundetes Rechteck 7"/>
          <p:cNvSpPr/>
          <p:nvPr>
            <p:custDataLst>
              <p:tags r:id="rId2"/>
            </p:custDataLst>
          </p:nvPr>
        </p:nvSpPr>
        <p:spPr>
          <a:xfrm>
            <a:off x="8023248" y="3526678"/>
            <a:ext cx="2238673" cy="1063731"/>
          </a:xfrm>
          <a:prstGeom prst="roundRect">
            <a:avLst>
              <a:gd name="adj" fmla="val 0"/>
            </a:avLst>
          </a:prstGeom>
          <a:noFill/>
          <a:ln w="9525" cap="flat" cmpd="sng" algn="ctr">
            <a:noFill/>
            <a:prstDash val="solid"/>
          </a:ln>
          <a:effectLst/>
        </p:spPr>
        <p:txBody>
          <a:bodyPr anchor="t"/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947762"/>
              </p:ext>
            </p:extLst>
          </p:nvPr>
        </p:nvGraphicFramePr>
        <p:xfrm>
          <a:off x="8095959" y="4872420"/>
          <a:ext cx="3446406" cy="1100245"/>
        </p:xfrm>
        <a:graphic>
          <a:graphicData uri="http://schemas.openxmlformats.org/drawingml/2006/table">
            <a:tbl>
              <a:tblPr firstRow="1" bandRow="1"/>
              <a:tblGrid>
                <a:gridCol w="1309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7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807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nl-NL" sz="1050" dirty="0"/>
                        <a:t>Date</a:t>
                      </a:r>
                      <a:endParaRPr lang="en-US" sz="1050" dirty="0"/>
                    </a:p>
                  </a:txBody>
                  <a:tcPr marL="80602" marR="80602" marT="40301" marB="4030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050"/>
                        <a:t>Topic</a:t>
                      </a:r>
                      <a:endParaRPr lang="en-US" sz="1050" dirty="0"/>
                    </a:p>
                  </a:txBody>
                  <a:tcPr marL="80602" marR="80602" marT="40301" marB="4030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118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just" defTabSz="80650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9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23/06/2017</a:t>
                      </a:r>
                    </a:p>
                  </a:txBody>
                  <a:tcPr marL="8396" marR="8396" marT="8396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just" defTabSz="80650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Presentation of Analysis Report</a:t>
                      </a:r>
                    </a:p>
                  </a:txBody>
                  <a:tcPr marL="60452" marR="60452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8065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9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23/06/2017</a:t>
                      </a:r>
                    </a:p>
                  </a:txBody>
                  <a:tcPr marL="60452" marR="60452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Analysis Report Shared for Review</a:t>
                      </a:r>
                    </a:p>
                  </a:txBody>
                  <a:tcPr marL="60452" marR="60452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26/06/2017</a:t>
                      </a: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Reviewed by Christophe</a:t>
                      </a: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33646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03/07/2017</a:t>
                      </a: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Reviewed by Jeremy</a:t>
                      </a: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599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5672"/>
                  </a:ext>
                </a:extLst>
              </a:tr>
            </a:tbl>
          </a:graphicData>
        </a:graphic>
      </p:graphicFrame>
      <p:sp>
        <p:nvSpPr>
          <p:cNvPr id="26" name="Rectangle 25"/>
          <p:cNvSpPr/>
          <p:nvPr/>
        </p:nvSpPr>
        <p:spPr>
          <a:xfrm>
            <a:off x="8112370" y="4593380"/>
            <a:ext cx="3015594" cy="223546"/>
          </a:xfrm>
          <a:prstGeom prst="rect">
            <a:avLst/>
          </a:prstGeom>
          <a:noFill/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it-IT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Timeline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13269" y="2465877"/>
            <a:ext cx="3015594" cy="223546"/>
          </a:xfrm>
          <a:prstGeom prst="rect">
            <a:avLst/>
          </a:prstGeom>
          <a:noFill/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lang="it-IT" altLang="nl-NL" sz="1410" b="1" kern="0" dirty="0">
                <a:solidFill>
                  <a:srgbClr val="000000"/>
                </a:solidFill>
                <a:latin typeface="Calibri"/>
              </a:rPr>
              <a:t>Consumption</a:t>
            </a:r>
            <a:endParaRPr kumimoji="0" lang="it-IT" altLang="nl-NL" sz="141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8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343216"/>
              </p:ext>
            </p:extLst>
          </p:nvPr>
        </p:nvGraphicFramePr>
        <p:xfrm>
          <a:off x="8095959" y="2739897"/>
          <a:ext cx="3431930" cy="1497922"/>
        </p:xfrm>
        <a:graphic>
          <a:graphicData uri="http://schemas.openxmlformats.org/drawingml/2006/table">
            <a:tbl>
              <a:tblPr firstRow="1" bandRow="1"/>
              <a:tblGrid>
                <a:gridCol w="100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3380">
                  <a:extLst>
                    <a:ext uri="{9D8B030D-6E8A-4147-A177-3AD203B41FA5}">
                      <a16:colId xmlns:a16="http://schemas.microsoft.com/office/drawing/2014/main" val="1081371211"/>
                    </a:ext>
                  </a:extLst>
                </a:gridCol>
              </a:tblGrid>
              <a:tr h="331446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nl-NL" sz="1050" dirty="0"/>
                        <a:t>Stakeholder</a:t>
                      </a:r>
                      <a:endParaRPr lang="en-US" sz="1050" dirty="0"/>
                    </a:p>
                  </a:txBody>
                  <a:tcPr marL="82222" marR="82222" marT="40301" marB="4030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050" dirty="0"/>
                        <a:t>Task</a:t>
                      </a:r>
                    </a:p>
                  </a:txBody>
                  <a:tcPr marL="82222" marR="82222" marT="40301" marB="40301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Effort current</a:t>
                      </a:r>
                    </a:p>
                  </a:txBody>
                  <a:tcPr marL="82222" marR="82222" marT="40301" marB="4030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Effort estimated</a:t>
                      </a:r>
                    </a:p>
                  </a:txBody>
                  <a:tcPr marL="82222" marR="82222" marT="40301" marB="4030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726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just" defTabSz="8064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9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Saikiran Gandham</a:t>
                      </a:r>
                    </a:p>
                  </a:txBody>
                  <a:tcPr marL="8565" marR="8565" marT="8396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just" defTabSz="80645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Exploratory Analysis Report</a:t>
                      </a:r>
                    </a:p>
                  </a:txBody>
                  <a:tcPr marL="61668" marR="61668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80645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 H</a:t>
                      </a: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806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 H</a:t>
                      </a: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589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Anand Rathi</a:t>
                      </a:r>
                    </a:p>
                  </a:txBody>
                  <a:tcPr marL="61668" marR="61668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just" defTabSz="8065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Exploratory Analysis Report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9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806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 H</a:t>
                      </a: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806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 H</a:t>
                      </a: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Jeremy</a:t>
                      </a: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Analysis Report Review</a:t>
                      </a: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9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9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195271"/>
                  </a:ext>
                </a:extLst>
              </a:tr>
              <a:tr h="1008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357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5493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1" y="1260000"/>
            <a:ext cx="11304824" cy="443198"/>
          </a:xfrm>
        </p:spPr>
        <p:txBody>
          <a:bodyPr/>
          <a:lstStyle/>
          <a:p>
            <a:r>
              <a:rPr lang="en-US" dirty="0"/>
              <a:t>POC – Data Mining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8E48-801D-456A-9932-822286DDECDC}" type="datetime3">
              <a:rPr lang="de-DE" smtClean="0"/>
              <a:t>24/07/17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| Saikiran Gandham | Ramyam Intelligence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7</a:t>
            </a:fld>
            <a:endParaRPr lang="de-DE"/>
          </a:p>
        </p:txBody>
      </p:sp>
      <p:sp>
        <p:nvSpPr>
          <p:cNvPr id="6" name="Rechthoek 8"/>
          <p:cNvSpPr/>
          <p:nvPr/>
        </p:nvSpPr>
        <p:spPr>
          <a:xfrm>
            <a:off x="586609" y="2445673"/>
            <a:ext cx="4132754" cy="1233411"/>
          </a:xfrm>
          <a:prstGeom prst="rect">
            <a:avLst/>
          </a:prstGeom>
          <a:solidFill>
            <a:srgbClr val="FFFFFF">
              <a:lumMod val="95000"/>
            </a:srgbClr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587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Building of optimum data model to suit business requirement.</a:t>
            </a:r>
          </a:p>
        </p:txBody>
      </p:sp>
      <p:sp>
        <p:nvSpPr>
          <p:cNvPr id="7" name="Rechthoek 7"/>
          <p:cNvSpPr/>
          <p:nvPr/>
        </p:nvSpPr>
        <p:spPr>
          <a:xfrm>
            <a:off x="4792074" y="2445672"/>
            <a:ext cx="3231174" cy="2311328"/>
          </a:xfrm>
          <a:prstGeom prst="rect">
            <a:avLst/>
          </a:prstGeom>
          <a:solidFill>
            <a:srgbClr val="E5F1F7"/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Has been done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</a:rPr>
              <a:t>Initial version of Data Model is complete.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</a:rPr>
              <a:t>Modelling Report has been shared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</a:rPr>
              <a:t>Data Modelling Criteria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</a:rPr>
              <a:t>Data Model Statistics, ROC Curves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</a:rPr>
              <a:t>Probability Scoring Results.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</a:rPr>
              <a:t>Lift Curves for Probability.</a:t>
            </a:r>
          </a:p>
          <a:p>
            <a:pPr marL="0" lvl="1" defTabSz="609413">
              <a:spcBef>
                <a:spcPts val="300"/>
              </a:spcBef>
              <a:buClr>
                <a:srgbClr val="316AB0"/>
              </a:buClr>
              <a:buSzPct val="100000"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Need to be improve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Feedback Needed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uppieren 4"/>
          <p:cNvGrpSpPr/>
          <p:nvPr/>
        </p:nvGrpSpPr>
        <p:grpSpPr>
          <a:xfrm>
            <a:off x="586610" y="1828327"/>
            <a:ext cx="10960866" cy="443563"/>
            <a:chOff x="395536" y="1844824"/>
            <a:chExt cx="8424936" cy="432049"/>
          </a:xfrm>
        </p:grpSpPr>
        <p:sp>
          <p:nvSpPr>
            <p:cNvPr id="10" name="Rechteck 29"/>
            <p:cNvSpPr/>
            <p:nvPr/>
          </p:nvSpPr>
          <p:spPr>
            <a:xfrm>
              <a:off x="395536" y="1844824"/>
              <a:ext cx="8424936" cy="432048"/>
            </a:xfrm>
            <a:prstGeom prst="rect">
              <a:avLst/>
            </a:prstGeom>
            <a:solidFill>
              <a:srgbClr val="0068A9"/>
            </a:solidFill>
            <a:ln w="31750" cap="flat" cmpd="sng" algn="ctr">
              <a:solidFill>
                <a:srgbClr val="D9DFE4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1733" tIns="31733" rIns="31733" bIns="3173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37895" marR="0" lvl="0" indent="0" defTabSz="6094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587" b="1" i="0" u="none" strike="noStrike" kern="0" cap="all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Step 5 :</a:t>
              </a:r>
              <a:r>
                <a:rPr kumimoji="0" lang="nl-NL" sz="1587" b="1" i="0" u="none" strike="noStrike" kern="0" cap="all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Data model building</a:t>
              </a:r>
              <a:endParaRPr kumimoji="0" lang="en-US" sz="1587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ichtungspfeil 3"/>
            <p:cNvSpPr/>
            <p:nvPr/>
          </p:nvSpPr>
          <p:spPr>
            <a:xfrm>
              <a:off x="405699" y="1844825"/>
              <a:ext cx="205861" cy="432048"/>
            </a:xfrm>
            <a:prstGeom prst="homePlate">
              <a:avLst/>
            </a:prstGeom>
            <a:solidFill>
              <a:srgbClr val="FFFFFF">
                <a:lumMod val="85000"/>
              </a:srgbClr>
            </a:solidFill>
            <a:ln w="31750" cap="flat" cmpd="sng" algn="ctr">
              <a:solidFill>
                <a:srgbClr val="EDF4F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4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705" b="0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Abgerundetes Rechteck 7"/>
          <p:cNvSpPr/>
          <p:nvPr>
            <p:custDataLst>
              <p:tags r:id="rId1"/>
            </p:custDataLst>
          </p:nvPr>
        </p:nvSpPr>
        <p:spPr>
          <a:xfrm>
            <a:off x="7389981" y="3987236"/>
            <a:ext cx="3738882" cy="769764"/>
          </a:xfrm>
          <a:prstGeom prst="roundRect">
            <a:avLst>
              <a:gd name="adj" fmla="val 0"/>
            </a:avLst>
          </a:prstGeom>
          <a:noFill/>
          <a:ln w="9525" cap="flat" cmpd="sng" algn="ctr">
            <a:noFill/>
            <a:prstDash val="solid"/>
          </a:ln>
          <a:effectLst/>
        </p:spPr>
        <p:txBody>
          <a:bodyPr anchor="t"/>
          <a:lstStyle/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hthoek 8"/>
          <p:cNvSpPr/>
          <p:nvPr/>
        </p:nvSpPr>
        <p:spPr>
          <a:xfrm>
            <a:off x="586609" y="3769829"/>
            <a:ext cx="4132754" cy="2711575"/>
          </a:xfrm>
          <a:prstGeom prst="rect">
            <a:avLst/>
          </a:prstGeom>
          <a:solidFill>
            <a:srgbClr val="FFFFFF">
              <a:lumMod val="95000"/>
            </a:srgbClr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Title Details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Creation of training</a:t>
            </a:r>
            <a:r>
              <a:rPr kumimoji="0" lang="en-US" altLang="nl-NL" sz="1058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data set.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altLang="nl-NL" sz="1058" kern="0" baseline="0" dirty="0">
                <a:solidFill>
                  <a:srgbClr val="000000"/>
                </a:solidFill>
                <a:latin typeface="Calibri"/>
              </a:rPr>
              <a:t>Creation</a:t>
            </a: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 of test data set.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Build optimum data model for both training and test data sets. (Decision tree, clustering model…)</a:t>
            </a: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Delivery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Development and Testing of Data model.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Presentation of Data model results.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Internal Validation of Data model results.</a:t>
            </a:r>
          </a:p>
        </p:txBody>
      </p:sp>
      <p:sp>
        <p:nvSpPr>
          <p:cNvPr id="21" name="Rechthoek 7"/>
          <p:cNvSpPr/>
          <p:nvPr/>
        </p:nvSpPr>
        <p:spPr>
          <a:xfrm>
            <a:off x="4792074" y="4832156"/>
            <a:ext cx="3231174" cy="1649247"/>
          </a:xfrm>
          <a:prstGeom prst="rect">
            <a:avLst/>
          </a:prstGeom>
          <a:solidFill>
            <a:srgbClr val="E5F1F7"/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Need to be done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Testing of Data Model</a:t>
            </a:r>
            <a:endParaRPr lang="en-US" altLang="nl-NL" sz="1058" kern="0" dirty="0">
              <a:solidFill>
                <a:srgbClr val="000000"/>
              </a:solidFill>
              <a:latin typeface="Calibri"/>
            </a:endParaRP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Feedback Needed</a:t>
            </a:r>
          </a:p>
        </p:txBody>
      </p:sp>
      <p:sp>
        <p:nvSpPr>
          <p:cNvPr id="19" name="Abgerundetes Rechteck 7"/>
          <p:cNvSpPr/>
          <p:nvPr>
            <p:custDataLst>
              <p:tags r:id="rId2"/>
            </p:custDataLst>
          </p:nvPr>
        </p:nvSpPr>
        <p:spPr>
          <a:xfrm>
            <a:off x="8023248" y="3526678"/>
            <a:ext cx="2238673" cy="1063731"/>
          </a:xfrm>
          <a:prstGeom prst="roundRect">
            <a:avLst>
              <a:gd name="adj" fmla="val 0"/>
            </a:avLst>
          </a:prstGeom>
          <a:noFill/>
          <a:ln w="9525" cap="flat" cmpd="sng" algn="ctr">
            <a:noFill/>
            <a:prstDash val="solid"/>
          </a:ln>
          <a:effectLst/>
        </p:spPr>
        <p:txBody>
          <a:bodyPr anchor="t"/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319593"/>
              </p:ext>
            </p:extLst>
          </p:nvPr>
        </p:nvGraphicFramePr>
        <p:xfrm>
          <a:off x="8097894" y="4160475"/>
          <a:ext cx="3446406" cy="1069765"/>
        </p:xfrm>
        <a:graphic>
          <a:graphicData uri="http://schemas.openxmlformats.org/drawingml/2006/table">
            <a:tbl>
              <a:tblPr firstRow="1" bandRow="1"/>
              <a:tblGrid>
                <a:gridCol w="1309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7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807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nl-NL" sz="1050" dirty="0"/>
                        <a:t>Date</a:t>
                      </a:r>
                      <a:endParaRPr lang="en-US" sz="1050" dirty="0"/>
                    </a:p>
                  </a:txBody>
                  <a:tcPr marL="80602" marR="80602" marT="40301" marB="4030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050" dirty="0"/>
                        <a:t>Topic</a:t>
                      </a:r>
                    </a:p>
                  </a:txBody>
                  <a:tcPr marL="80602" marR="80602" marT="40301" marB="4030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118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just" defTabSz="80650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21/07/2017</a:t>
                      </a:r>
                    </a:p>
                  </a:txBody>
                  <a:tcPr marL="8396" marR="8396" marT="8396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just" defTabSz="80650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Presented Data Modelling Results</a:t>
                      </a:r>
                    </a:p>
                  </a:txBody>
                  <a:tcPr marL="60452" marR="60452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33646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599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5672"/>
                  </a:ext>
                </a:extLst>
              </a:tr>
            </a:tbl>
          </a:graphicData>
        </a:graphic>
      </p:graphicFrame>
      <p:sp>
        <p:nvSpPr>
          <p:cNvPr id="26" name="Rectangle 25"/>
          <p:cNvSpPr/>
          <p:nvPr/>
        </p:nvSpPr>
        <p:spPr>
          <a:xfrm>
            <a:off x="8112370" y="3892816"/>
            <a:ext cx="3015594" cy="223546"/>
          </a:xfrm>
          <a:prstGeom prst="rect">
            <a:avLst/>
          </a:prstGeom>
          <a:noFill/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it-IT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Timeline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13269" y="2465877"/>
            <a:ext cx="3015594" cy="223546"/>
          </a:xfrm>
          <a:prstGeom prst="rect">
            <a:avLst/>
          </a:prstGeom>
          <a:noFill/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lang="it-IT" altLang="nl-NL" sz="1410" b="1" kern="0" dirty="0">
                <a:solidFill>
                  <a:srgbClr val="000000"/>
                </a:solidFill>
                <a:latin typeface="Calibri"/>
              </a:rPr>
              <a:t>Consumption</a:t>
            </a:r>
            <a:endParaRPr kumimoji="0" lang="it-IT" altLang="nl-NL" sz="141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8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921516"/>
              </p:ext>
            </p:extLst>
          </p:nvPr>
        </p:nvGraphicFramePr>
        <p:xfrm>
          <a:off x="8113270" y="2775968"/>
          <a:ext cx="3431930" cy="969520"/>
        </p:xfrm>
        <a:graphic>
          <a:graphicData uri="http://schemas.openxmlformats.org/drawingml/2006/table">
            <a:tbl>
              <a:tblPr firstRow="1" bandRow="1"/>
              <a:tblGrid>
                <a:gridCol w="100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3380">
                  <a:extLst>
                    <a:ext uri="{9D8B030D-6E8A-4147-A177-3AD203B41FA5}">
                      <a16:colId xmlns:a16="http://schemas.microsoft.com/office/drawing/2014/main" val="1081371211"/>
                    </a:ext>
                  </a:extLst>
                </a:gridCol>
              </a:tblGrid>
              <a:tr h="241807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nl-NL" sz="1050" dirty="0"/>
                        <a:t>Stakeholder</a:t>
                      </a:r>
                      <a:endParaRPr lang="en-US" sz="1050" dirty="0"/>
                    </a:p>
                  </a:txBody>
                  <a:tcPr marL="82222" marR="82222" marT="40301" marB="4030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050" dirty="0"/>
                        <a:t>Task</a:t>
                      </a:r>
                    </a:p>
                  </a:txBody>
                  <a:tcPr marL="82222" marR="82222" marT="40301" marB="40301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Effort current</a:t>
                      </a:r>
                    </a:p>
                  </a:txBody>
                  <a:tcPr marL="82222" marR="82222" marT="40301" marB="4030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Effort estimated</a:t>
                      </a:r>
                    </a:p>
                  </a:txBody>
                  <a:tcPr marL="82222" marR="82222" marT="40301" marB="4030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118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just" defTabSz="8064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Anand</a:t>
                      </a:r>
                    </a:p>
                  </a:txBody>
                  <a:tcPr marL="8565" marR="8565" marT="8396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just" defTabSz="80645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Modelling</a:t>
                      </a:r>
                    </a:p>
                  </a:txBody>
                  <a:tcPr marL="61668" marR="61668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80645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45 Hours</a:t>
                      </a: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806450" rtl="0" eaLnBrk="1" latinLnBrk="0" hangingPunct="1">
                        <a:spcAft>
                          <a:spcPts val="0"/>
                        </a:spcAft>
                      </a:pPr>
                      <a:endParaRPr lang="en-US" sz="8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06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Satya</a:t>
                      </a:r>
                    </a:p>
                  </a:txBody>
                  <a:tcPr marL="61668" marR="61668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just" defTabSz="80650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Modelling</a:t>
                      </a:r>
                    </a:p>
                  </a:txBody>
                  <a:tcPr marL="61668" marR="61668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45 Hours</a:t>
                      </a: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195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357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4255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1" y="1260000"/>
            <a:ext cx="11304824" cy="443198"/>
          </a:xfrm>
        </p:spPr>
        <p:txBody>
          <a:bodyPr/>
          <a:lstStyle/>
          <a:p>
            <a:r>
              <a:rPr lang="en-US" dirty="0"/>
              <a:t>POC – Data Mining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8E48-801D-456A-9932-822286DDECDC}" type="datetime3">
              <a:rPr lang="de-DE" smtClean="0"/>
              <a:t>24/07/17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| Saikiran Gandham | Ramyam Intelligence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8</a:t>
            </a:fld>
            <a:endParaRPr lang="de-DE"/>
          </a:p>
        </p:txBody>
      </p:sp>
      <p:sp>
        <p:nvSpPr>
          <p:cNvPr id="6" name="Rechthoek 8"/>
          <p:cNvSpPr/>
          <p:nvPr/>
        </p:nvSpPr>
        <p:spPr>
          <a:xfrm>
            <a:off x="586609" y="2445673"/>
            <a:ext cx="4132754" cy="1233411"/>
          </a:xfrm>
          <a:prstGeom prst="rect">
            <a:avLst/>
          </a:prstGeom>
          <a:solidFill>
            <a:srgbClr val="FFFFFF">
              <a:lumMod val="95000"/>
            </a:srgbClr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587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Modelling Report</a:t>
            </a:r>
          </a:p>
        </p:txBody>
      </p:sp>
      <p:sp>
        <p:nvSpPr>
          <p:cNvPr id="7" name="Rechthoek 7"/>
          <p:cNvSpPr/>
          <p:nvPr/>
        </p:nvSpPr>
        <p:spPr>
          <a:xfrm>
            <a:off x="4792074" y="2445672"/>
            <a:ext cx="3231174" cy="1844616"/>
          </a:xfrm>
          <a:prstGeom prst="rect">
            <a:avLst/>
          </a:prstGeom>
          <a:solidFill>
            <a:srgbClr val="E5F1F7"/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Has been done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8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Initial Version of Data Model Report is Complete.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Review Comments of Christophe included.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Review by Kiran, Kavita</a:t>
            </a: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Need to be improve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FF0000"/>
                </a:solidFill>
              </a:rPr>
              <a:t>France Team Feedback Needed</a:t>
            </a: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uppieren 4"/>
          <p:cNvGrpSpPr/>
          <p:nvPr/>
        </p:nvGrpSpPr>
        <p:grpSpPr>
          <a:xfrm>
            <a:off x="586610" y="1828327"/>
            <a:ext cx="10960866" cy="443563"/>
            <a:chOff x="395536" y="1844824"/>
            <a:chExt cx="8424936" cy="432049"/>
          </a:xfrm>
        </p:grpSpPr>
        <p:sp>
          <p:nvSpPr>
            <p:cNvPr id="10" name="Rechteck 29"/>
            <p:cNvSpPr/>
            <p:nvPr/>
          </p:nvSpPr>
          <p:spPr>
            <a:xfrm>
              <a:off x="395536" y="1844824"/>
              <a:ext cx="8424936" cy="432048"/>
            </a:xfrm>
            <a:prstGeom prst="rect">
              <a:avLst/>
            </a:prstGeom>
            <a:solidFill>
              <a:srgbClr val="0068A9"/>
            </a:solidFill>
            <a:ln w="31750" cap="flat" cmpd="sng" algn="ctr">
              <a:solidFill>
                <a:srgbClr val="D9DFE4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1733" tIns="31733" rIns="31733" bIns="3173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37895" marR="0" lvl="0" indent="0" defTabSz="6094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587" b="1" i="0" u="none" strike="noStrike" kern="0" cap="all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Step 6 : Modelling report</a:t>
              </a:r>
              <a:endParaRPr kumimoji="0" lang="en-US" sz="1587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ichtungspfeil 3"/>
            <p:cNvSpPr/>
            <p:nvPr/>
          </p:nvSpPr>
          <p:spPr>
            <a:xfrm>
              <a:off x="405699" y="1844825"/>
              <a:ext cx="205861" cy="432048"/>
            </a:xfrm>
            <a:prstGeom prst="homePlate">
              <a:avLst/>
            </a:prstGeom>
            <a:solidFill>
              <a:srgbClr val="FFFFFF">
                <a:lumMod val="85000"/>
              </a:srgbClr>
            </a:solidFill>
            <a:ln w="31750" cap="flat" cmpd="sng" algn="ctr">
              <a:solidFill>
                <a:srgbClr val="EDF4F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4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705" b="0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Abgerundetes Rechteck 7"/>
          <p:cNvSpPr/>
          <p:nvPr>
            <p:custDataLst>
              <p:tags r:id="rId2"/>
            </p:custDataLst>
          </p:nvPr>
        </p:nvSpPr>
        <p:spPr>
          <a:xfrm>
            <a:off x="7389981" y="3987236"/>
            <a:ext cx="3738882" cy="769764"/>
          </a:xfrm>
          <a:prstGeom prst="roundRect">
            <a:avLst>
              <a:gd name="adj" fmla="val 0"/>
            </a:avLst>
          </a:prstGeom>
          <a:noFill/>
          <a:ln w="9525" cap="flat" cmpd="sng" algn="ctr">
            <a:noFill/>
            <a:prstDash val="solid"/>
          </a:ln>
          <a:effectLst/>
        </p:spPr>
        <p:txBody>
          <a:bodyPr anchor="t"/>
          <a:lstStyle/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hthoek 8"/>
          <p:cNvSpPr/>
          <p:nvPr/>
        </p:nvSpPr>
        <p:spPr>
          <a:xfrm>
            <a:off x="586609" y="3769829"/>
            <a:ext cx="4132754" cy="2711575"/>
          </a:xfrm>
          <a:prstGeom prst="rect">
            <a:avLst/>
          </a:prstGeom>
          <a:solidFill>
            <a:srgbClr val="FFFFFF">
              <a:lumMod val="95000"/>
            </a:srgbClr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Title Details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Introduction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Data Modelling Approach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Individual Data Models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Ensemble Data Models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Scoring and Probability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Further Actions</a:t>
            </a:r>
            <a:endParaRPr kumimoji="0" lang="en-US" altLang="nl-NL" sz="1058" b="1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lvl="1" defTabSz="609413">
              <a:spcBef>
                <a:spcPts val="300"/>
              </a:spcBef>
              <a:buClr>
                <a:srgbClr val="316AB0"/>
              </a:buClr>
              <a:buSzPct val="100000"/>
              <a:defRPr/>
            </a:pPr>
            <a:r>
              <a:rPr kumimoji="0" lang="en-US" altLang="nl-NL" sz="1410" b="1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Delivery</a:t>
            </a:r>
          </a:p>
          <a:p>
            <a:pPr marL="171450" lvl="1" indent="-171450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</a:rPr>
              <a:t>Approach towards the Data Modelling</a:t>
            </a:r>
          </a:p>
          <a:p>
            <a:pPr marL="171450" lvl="1" indent="-171450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</a:rPr>
              <a:t>Data Selection Criteria</a:t>
            </a:r>
          </a:p>
          <a:p>
            <a:pPr marL="171450" lvl="1" indent="-171450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</a:rPr>
              <a:t>ROC Curves, Lift Curves by Mean / Max, Prediction Scores.</a:t>
            </a:r>
          </a:p>
          <a:p>
            <a:pPr marL="171450" lvl="1" indent="-171450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</a:rPr>
              <a:t>Model wise Efficiency Parameters, Observations, Metrics.</a:t>
            </a:r>
          </a:p>
          <a:p>
            <a:pPr marL="171450" lvl="1" indent="-171450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000000"/>
                </a:solidFill>
              </a:rPr>
              <a:t>Conclusion</a:t>
            </a:r>
          </a:p>
        </p:txBody>
      </p:sp>
      <p:sp>
        <p:nvSpPr>
          <p:cNvPr id="21" name="Rechthoek 7"/>
          <p:cNvSpPr/>
          <p:nvPr/>
        </p:nvSpPr>
        <p:spPr>
          <a:xfrm>
            <a:off x="4792074" y="4448986"/>
            <a:ext cx="3231174" cy="2032418"/>
          </a:xfrm>
          <a:prstGeom prst="rect">
            <a:avLst/>
          </a:prstGeom>
          <a:solidFill>
            <a:srgbClr val="E5F1F7"/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Need to be done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FF0000"/>
                </a:solidFill>
              </a:rPr>
              <a:t>France Team Feedback Needed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Abgerundetes Rechteck 7"/>
          <p:cNvSpPr/>
          <p:nvPr>
            <p:custDataLst>
              <p:tags r:id="rId3"/>
            </p:custDataLst>
          </p:nvPr>
        </p:nvSpPr>
        <p:spPr>
          <a:xfrm>
            <a:off x="8023248" y="3526678"/>
            <a:ext cx="2238673" cy="1063731"/>
          </a:xfrm>
          <a:prstGeom prst="roundRect">
            <a:avLst>
              <a:gd name="adj" fmla="val 0"/>
            </a:avLst>
          </a:prstGeom>
          <a:noFill/>
          <a:ln w="9525" cap="flat" cmpd="sng" algn="ctr">
            <a:noFill/>
            <a:prstDash val="solid"/>
          </a:ln>
          <a:effectLst/>
        </p:spPr>
        <p:txBody>
          <a:bodyPr anchor="t"/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929748"/>
              </p:ext>
            </p:extLst>
          </p:nvPr>
        </p:nvGraphicFramePr>
        <p:xfrm>
          <a:off x="8097894" y="4160475"/>
          <a:ext cx="3446406" cy="1156207"/>
        </p:xfrm>
        <a:graphic>
          <a:graphicData uri="http://schemas.openxmlformats.org/drawingml/2006/table">
            <a:tbl>
              <a:tblPr firstRow="1" bandRow="1"/>
              <a:tblGrid>
                <a:gridCol w="1309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7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807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nl-NL" sz="1000" dirty="0"/>
                        <a:t>Date</a:t>
                      </a:r>
                      <a:endParaRPr lang="en-US" sz="1000" dirty="0"/>
                    </a:p>
                  </a:txBody>
                  <a:tcPr marL="80602" marR="80602" marT="40301" marB="4030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000"/>
                        <a:t>Topic</a:t>
                      </a:r>
                      <a:endParaRPr lang="en-US" sz="1000" dirty="0"/>
                    </a:p>
                  </a:txBody>
                  <a:tcPr marL="80602" marR="80602" marT="40301" marB="4030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19/07/2017</a:t>
                      </a:r>
                    </a:p>
                  </a:txBody>
                  <a:tcPr marL="60452" marR="60452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Internal Review of Data Modelling Report.</a:t>
                      </a: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just" defTabSz="80650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21/07/2017</a:t>
                      </a:r>
                    </a:p>
                  </a:txBody>
                  <a:tcPr marL="8396" marR="8396" marT="839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just" defTabSz="806501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Internal Presentation of Data Modelling Report.</a:t>
                      </a: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33646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599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5672"/>
                  </a:ext>
                </a:extLst>
              </a:tr>
            </a:tbl>
          </a:graphicData>
        </a:graphic>
      </p:graphicFrame>
      <p:sp>
        <p:nvSpPr>
          <p:cNvPr id="26" name="Rectangle 25"/>
          <p:cNvSpPr/>
          <p:nvPr/>
        </p:nvSpPr>
        <p:spPr>
          <a:xfrm>
            <a:off x="8112370" y="3892816"/>
            <a:ext cx="3015594" cy="223546"/>
          </a:xfrm>
          <a:prstGeom prst="rect">
            <a:avLst/>
          </a:prstGeom>
          <a:noFill/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it-IT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Timeline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13269" y="2465877"/>
            <a:ext cx="3015594" cy="223546"/>
          </a:xfrm>
          <a:prstGeom prst="rect">
            <a:avLst/>
          </a:prstGeom>
          <a:noFill/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lang="it-IT" altLang="nl-NL" sz="1410" b="1" kern="0" dirty="0">
                <a:solidFill>
                  <a:srgbClr val="000000"/>
                </a:solidFill>
                <a:latin typeface="Calibri"/>
              </a:rPr>
              <a:t>Consumption</a:t>
            </a:r>
            <a:endParaRPr kumimoji="0" lang="it-IT" altLang="nl-NL" sz="141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8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21642"/>
              </p:ext>
            </p:extLst>
          </p:nvPr>
        </p:nvGraphicFramePr>
        <p:xfrm>
          <a:off x="8113270" y="2775968"/>
          <a:ext cx="3431930" cy="969520"/>
        </p:xfrm>
        <a:graphic>
          <a:graphicData uri="http://schemas.openxmlformats.org/drawingml/2006/table">
            <a:tbl>
              <a:tblPr firstRow="1" bandRow="1"/>
              <a:tblGrid>
                <a:gridCol w="100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3380">
                  <a:extLst>
                    <a:ext uri="{9D8B030D-6E8A-4147-A177-3AD203B41FA5}">
                      <a16:colId xmlns:a16="http://schemas.microsoft.com/office/drawing/2014/main" val="1081371211"/>
                    </a:ext>
                  </a:extLst>
                </a:gridCol>
              </a:tblGrid>
              <a:tr h="241807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nl-NL" sz="1050" dirty="0"/>
                        <a:t>Stakeholder</a:t>
                      </a:r>
                      <a:endParaRPr lang="en-US" sz="1050" dirty="0"/>
                    </a:p>
                  </a:txBody>
                  <a:tcPr marL="82222" marR="82222" marT="40301" marB="4030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050" dirty="0"/>
                        <a:t>Task</a:t>
                      </a:r>
                    </a:p>
                  </a:txBody>
                  <a:tcPr marL="82222" marR="82222" marT="40301" marB="40301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Effort current</a:t>
                      </a:r>
                    </a:p>
                  </a:txBody>
                  <a:tcPr marL="82222" marR="82222" marT="40301" marB="4030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Effort estimated</a:t>
                      </a:r>
                    </a:p>
                  </a:txBody>
                  <a:tcPr marL="82222" marR="82222" marT="40301" marB="4030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118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just" defTabSz="8064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Sai / Anand</a:t>
                      </a:r>
                    </a:p>
                  </a:txBody>
                  <a:tcPr marL="8565" marR="8565" marT="8396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just" defTabSz="80645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Modelling Report</a:t>
                      </a:r>
                    </a:p>
                  </a:txBody>
                  <a:tcPr marL="61668" marR="61668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80645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 Hours</a:t>
                      </a: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80645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 Hours</a:t>
                      </a: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06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195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357875"/>
                  </a:ext>
                </a:extLst>
              </a:tr>
            </a:tbl>
          </a:graphicData>
        </a:graphic>
      </p:graphicFrame>
      <p:graphicFrame>
        <p:nvGraphicFramePr>
          <p:cNvPr id="12" name="Object 11">
            <a:hlinkClick r:id="" action="ppaction://ole?verb=0"/>
            <a:extLst>
              <a:ext uri="{FF2B5EF4-FFF2-40B4-BE49-F238E27FC236}">
                <a16:creationId xmlns:a16="http://schemas.microsoft.com/office/drawing/2014/main" id="{7DDF45CB-532D-4B8D-9B18-05F1BBDCA1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795924"/>
              </p:ext>
            </p:extLst>
          </p:nvPr>
        </p:nvGraphicFramePr>
        <p:xfrm>
          <a:off x="9372035" y="560232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Presentation" showAsIcon="1" r:id="rId5" imgW="914400" imgH="771480" progId="PowerPoint.Show.12">
                  <p:embed/>
                </p:oleObj>
              </mc:Choice>
              <mc:Fallback>
                <p:oleObj name="Presentation" showAsIcon="1" r:id="rId5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72035" y="560232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6970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1" y="1260000"/>
            <a:ext cx="11304824" cy="443198"/>
          </a:xfrm>
        </p:spPr>
        <p:txBody>
          <a:bodyPr/>
          <a:lstStyle/>
          <a:p>
            <a:r>
              <a:rPr lang="en-US" dirty="0"/>
              <a:t>POC – Data Mining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8E48-801D-456A-9932-822286DDECDC}" type="datetime3">
              <a:rPr lang="de-DE" smtClean="0"/>
              <a:t>24/07/17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| Saikiran Gandham | Ramyam Intelligence Lab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E0BE9-2605-47C0-8F30-F383CC1BC3CC}" type="slidenum">
              <a:rPr lang="de-DE" smtClean="0"/>
              <a:t>9</a:t>
            </a:fld>
            <a:endParaRPr lang="de-DE"/>
          </a:p>
        </p:txBody>
      </p:sp>
      <p:sp>
        <p:nvSpPr>
          <p:cNvPr id="6" name="Rechthoek 8"/>
          <p:cNvSpPr/>
          <p:nvPr/>
        </p:nvSpPr>
        <p:spPr>
          <a:xfrm>
            <a:off x="586609" y="2445673"/>
            <a:ext cx="4132754" cy="1233411"/>
          </a:xfrm>
          <a:prstGeom prst="rect">
            <a:avLst/>
          </a:prstGeom>
          <a:solidFill>
            <a:srgbClr val="FFFFFF">
              <a:lumMod val="95000"/>
            </a:srgbClr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587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Testing and</a:t>
            </a:r>
            <a:r>
              <a:rPr kumimoji="0" lang="en-US" altLang="nl-NL" sz="1587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Validation</a:t>
            </a:r>
            <a:endParaRPr kumimoji="0" lang="en-US" altLang="nl-NL" sz="1587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hthoek 7"/>
          <p:cNvSpPr/>
          <p:nvPr/>
        </p:nvSpPr>
        <p:spPr>
          <a:xfrm>
            <a:off x="4792074" y="2445672"/>
            <a:ext cx="3231174" cy="1844616"/>
          </a:xfrm>
          <a:prstGeom prst="rect">
            <a:avLst/>
          </a:prstGeom>
          <a:solidFill>
            <a:srgbClr val="E5F1F7"/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Has been done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be done.</a:t>
            </a:r>
          </a:p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Need to be improve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FF0000"/>
                </a:solidFill>
              </a:rPr>
              <a:t>France Team to provide Information.</a:t>
            </a: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uppieren 4"/>
          <p:cNvGrpSpPr/>
          <p:nvPr/>
        </p:nvGrpSpPr>
        <p:grpSpPr>
          <a:xfrm>
            <a:off x="586610" y="1828327"/>
            <a:ext cx="10960866" cy="443563"/>
            <a:chOff x="395536" y="1844824"/>
            <a:chExt cx="8424936" cy="432049"/>
          </a:xfrm>
        </p:grpSpPr>
        <p:sp>
          <p:nvSpPr>
            <p:cNvPr id="10" name="Rechteck 29"/>
            <p:cNvSpPr/>
            <p:nvPr/>
          </p:nvSpPr>
          <p:spPr>
            <a:xfrm>
              <a:off x="395536" y="1844824"/>
              <a:ext cx="8424936" cy="432048"/>
            </a:xfrm>
            <a:prstGeom prst="rect">
              <a:avLst/>
            </a:prstGeom>
            <a:solidFill>
              <a:srgbClr val="0068A9"/>
            </a:solidFill>
            <a:ln w="31750" cap="flat" cmpd="sng" algn="ctr">
              <a:solidFill>
                <a:srgbClr val="D9DFE4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1733" tIns="31733" rIns="31733" bIns="3173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37895" marR="0" lvl="0" indent="0" defTabSz="6094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587" b="1" i="0" u="none" strike="noStrike" kern="0" cap="all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Step 7 : Testing and</a:t>
              </a:r>
              <a:r>
                <a:rPr kumimoji="0" lang="nl-NL" sz="1587" b="1" i="0" u="none" strike="noStrike" kern="0" cap="all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Validation</a:t>
              </a:r>
              <a:endParaRPr kumimoji="0" lang="en-US" sz="1587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ichtungspfeil 3"/>
            <p:cNvSpPr/>
            <p:nvPr/>
          </p:nvSpPr>
          <p:spPr>
            <a:xfrm>
              <a:off x="405699" y="1844825"/>
              <a:ext cx="205861" cy="432048"/>
            </a:xfrm>
            <a:prstGeom prst="homePlate">
              <a:avLst/>
            </a:prstGeom>
            <a:solidFill>
              <a:srgbClr val="FFFFFF">
                <a:lumMod val="85000"/>
              </a:srgbClr>
            </a:solidFill>
            <a:ln w="31750" cap="flat" cmpd="sng" algn="ctr">
              <a:solidFill>
                <a:srgbClr val="EDF4F9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094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705" b="0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Abgerundetes Rechteck 7"/>
          <p:cNvSpPr/>
          <p:nvPr>
            <p:custDataLst>
              <p:tags r:id="rId1"/>
            </p:custDataLst>
          </p:nvPr>
        </p:nvSpPr>
        <p:spPr>
          <a:xfrm>
            <a:off x="7389981" y="3987236"/>
            <a:ext cx="3738882" cy="769764"/>
          </a:xfrm>
          <a:prstGeom prst="roundRect">
            <a:avLst>
              <a:gd name="adj" fmla="val 0"/>
            </a:avLst>
          </a:prstGeom>
          <a:noFill/>
          <a:ln w="9525" cap="flat" cmpd="sng" algn="ctr">
            <a:noFill/>
            <a:prstDash val="solid"/>
          </a:ln>
          <a:effectLst/>
        </p:spPr>
        <p:txBody>
          <a:bodyPr anchor="t"/>
          <a:lstStyle/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hthoek 8"/>
          <p:cNvSpPr/>
          <p:nvPr/>
        </p:nvSpPr>
        <p:spPr>
          <a:xfrm>
            <a:off x="586609" y="3769829"/>
            <a:ext cx="4132754" cy="2711575"/>
          </a:xfrm>
          <a:prstGeom prst="rect">
            <a:avLst/>
          </a:prstGeom>
          <a:solidFill>
            <a:srgbClr val="FFFFFF">
              <a:lumMod val="95000"/>
            </a:srgbClr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Title Details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Testing of Data Model with New Data set to check for Prediction Score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altLang="nl-NL" sz="1058" kern="0" dirty="0">
                <a:latin typeface="Calibri"/>
              </a:rPr>
              <a:t>To be able to achieve agreeable results between both teams.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Conclude on the results and Finalize Output.</a:t>
            </a:r>
          </a:p>
          <a:p>
            <a:pPr marL="151041" marR="0" lvl="1" indent="-15104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altLang="nl-NL" sz="1058" kern="0" dirty="0">
                <a:solidFill>
                  <a:srgbClr val="FF0000"/>
                </a:solidFill>
                <a:latin typeface="Calibri"/>
              </a:rPr>
              <a:t>France Team to Validate Results</a:t>
            </a: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</a:endParaRPr>
          </a:p>
          <a:p>
            <a:pPr marL="0" marR="0" lvl="1" indent="0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Delivery</a:t>
            </a:r>
          </a:p>
          <a:p>
            <a:pPr marL="0" marR="0" lvl="1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tabLst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Because of the difference in Tools used by both teams, The approach </a:t>
            </a:r>
            <a:r>
              <a:rPr lang="en-US" altLang="nl-NL" sz="1058" kern="0" dirty="0" err="1">
                <a:solidFill>
                  <a:srgbClr val="000000"/>
                </a:solidFill>
                <a:latin typeface="Calibri"/>
              </a:rPr>
              <a:t>Ramyam</a:t>
            </a: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 team is suggesting is below.</a:t>
            </a:r>
          </a:p>
          <a:p>
            <a:pPr marL="171450" marR="0" lvl="1" indent="-171450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France team to provide </a:t>
            </a:r>
            <a:r>
              <a:rPr kumimoji="0" lang="en-US" altLang="nl-NL" sz="1058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Ramyam</a:t>
            </a:r>
            <a:r>
              <a:rPr kumimoji="0" lang="en-US" altLang="nl-NL" sz="105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with the New Data set with unlabeled Data (Removing Labels of Campaign Result Column or any column indicating result of Campaign)</a:t>
            </a:r>
          </a:p>
          <a:p>
            <a:pPr marL="171450" marR="0" lvl="1" indent="-171450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nl-NL" sz="1058" kern="0" dirty="0">
                <a:solidFill>
                  <a:srgbClr val="000000"/>
                </a:solidFill>
                <a:latin typeface="Calibri"/>
              </a:rPr>
              <a:t>Any other feasible approach can be discussed</a:t>
            </a:r>
          </a:p>
          <a:p>
            <a:pPr marL="171450" marR="0" lvl="1" indent="-171450" defTabSz="609413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16AB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hthoek 7"/>
          <p:cNvSpPr/>
          <p:nvPr/>
        </p:nvSpPr>
        <p:spPr>
          <a:xfrm>
            <a:off x="4792074" y="4448986"/>
            <a:ext cx="3231174" cy="2032418"/>
          </a:xfrm>
          <a:prstGeom prst="rect">
            <a:avLst/>
          </a:prstGeom>
          <a:solidFill>
            <a:srgbClr val="E5F1F7"/>
          </a:solidFill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31733" tIns="31733" rIns="31733" bIns="317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en-US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Need to be done</a:t>
            </a:r>
          </a:p>
          <a:p>
            <a:pPr marL="151041" lvl="1" indent="-151041" defTabSz="609413">
              <a:spcBef>
                <a:spcPts val="300"/>
              </a:spcBef>
              <a:buClr>
                <a:srgbClr val="316AB0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nl-NL" sz="1058" kern="0" dirty="0">
                <a:solidFill>
                  <a:srgbClr val="FF0000"/>
                </a:solidFill>
              </a:rPr>
              <a:t>France Team to provide Information.</a:t>
            </a: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Abgerundetes Rechteck 7"/>
          <p:cNvSpPr/>
          <p:nvPr>
            <p:custDataLst>
              <p:tags r:id="rId2"/>
            </p:custDataLst>
          </p:nvPr>
        </p:nvSpPr>
        <p:spPr>
          <a:xfrm>
            <a:off x="8023248" y="3526678"/>
            <a:ext cx="2238673" cy="1063731"/>
          </a:xfrm>
          <a:prstGeom prst="roundRect">
            <a:avLst>
              <a:gd name="adj" fmla="val 0"/>
            </a:avLst>
          </a:prstGeom>
          <a:noFill/>
          <a:ln w="9525" cap="flat" cmpd="sng" algn="ctr">
            <a:noFill/>
            <a:prstDash val="solid"/>
          </a:ln>
          <a:effectLst/>
        </p:spPr>
        <p:txBody>
          <a:bodyPr anchor="t"/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endParaRPr kumimoji="0" lang="en-US" altLang="nl-NL" sz="10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4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937141"/>
              </p:ext>
            </p:extLst>
          </p:nvPr>
        </p:nvGraphicFramePr>
        <p:xfrm>
          <a:off x="8097894" y="4160475"/>
          <a:ext cx="3446406" cy="1069765"/>
        </p:xfrm>
        <a:graphic>
          <a:graphicData uri="http://schemas.openxmlformats.org/drawingml/2006/table">
            <a:tbl>
              <a:tblPr firstRow="1" bandRow="1"/>
              <a:tblGrid>
                <a:gridCol w="1309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7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807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nl-NL" sz="1050" dirty="0"/>
                        <a:t>Date</a:t>
                      </a:r>
                      <a:endParaRPr lang="en-US" sz="1050" dirty="0"/>
                    </a:p>
                  </a:txBody>
                  <a:tcPr marL="80602" marR="80602" marT="40301" marB="4030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050"/>
                        <a:t>Topic</a:t>
                      </a:r>
                      <a:endParaRPr lang="en-US" sz="1050" dirty="0"/>
                    </a:p>
                  </a:txBody>
                  <a:tcPr marL="80602" marR="80602" marT="40301" marB="4030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118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just" defTabSz="80650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Jeremy</a:t>
                      </a:r>
                      <a:endParaRPr lang="nl-NL" sz="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96" marR="8396" marT="8396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just" defTabSz="806501" rtl="0" eaLnBrk="1" latinLnBrk="0" hangingPunct="1">
                        <a:spcAft>
                          <a:spcPts val="0"/>
                        </a:spcAft>
                      </a:pPr>
                      <a:endParaRPr lang="en-US" sz="8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33646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599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452" marR="60452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5672"/>
                  </a:ext>
                </a:extLst>
              </a:tr>
            </a:tbl>
          </a:graphicData>
        </a:graphic>
      </p:graphicFrame>
      <p:sp>
        <p:nvSpPr>
          <p:cNvPr id="26" name="Rectangle 25"/>
          <p:cNvSpPr/>
          <p:nvPr/>
        </p:nvSpPr>
        <p:spPr>
          <a:xfrm>
            <a:off x="8112370" y="3892816"/>
            <a:ext cx="3015594" cy="223546"/>
          </a:xfrm>
          <a:prstGeom prst="rect">
            <a:avLst/>
          </a:prstGeom>
          <a:noFill/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kumimoji="0" lang="it-IT" altLang="nl-NL" sz="141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Timeline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13269" y="2465877"/>
            <a:ext cx="3015594" cy="223546"/>
          </a:xfrm>
          <a:prstGeom prst="rect">
            <a:avLst/>
          </a:prstGeom>
          <a:noFill/>
          <a:ln w="3175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09413" eaLnBrk="1" fontAlgn="auto" latinLnBrk="0" hangingPunct="1">
              <a:lnSpc>
                <a:spcPct val="100000"/>
              </a:lnSpc>
              <a:spcBef>
                <a:spcPts val="529"/>
              </a:spcBef>
              <a:spcAft>
                <a:spcPts val="0"/>
              </a:spcAft>
              <a:buClr>
                <a:srgbClr val="002749"/>
              </a:buClr>
              <a:buSzPct val="100000"/>
              <a:buFontTx/>
              <a:buNone/>
              <a:tabLst/>
              <a:defRPr/>
            </a:pPr>
            <a:r>
              <a:rPr lang="it-IT" altLang="nl-NL" sz="1410" b="1" kern="0" dirty="0">
                <a:solidFill>
                  <a:srgbClr val="000000"/>
                </a:solidFill>
                <a:latin typeface="Calibri"/>
              </a:rPr>
              <a:t>Consumption</a:t>
            </a:r>
            <a:endParaRPr kumimoji="0" lang="it-IT" altLang="nl-NL" sz="141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8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046273"/>
              </p:ext>
            </p:extLst>
          </p:nvPr>
        </p:nvGraphicFramePr>
        <p:xfrm>
          <a:off x="8113270" y="2775968"/>
          <a:ext cx="3431930" cy="969520"/>
        </p:xfrm>
        <a:graphic>
          <a:graphicData uri="http://schemas.openxmlformats.org/drawingml/2006/table">
            <a:tbl>
              <a:tblPr firstRow="1" bandRow="1"/>
              <a:tblGrid>
                <a:gridCol w="1007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3380">
                  <a:extLst>
                    <a:ext uri="{9D8B030D-6E8A-4147-A177-3AD203B41FA5}">
                      <a16:colId xmlns:a16="http://schemas.microsoft.com/office/drawing/2014/main" val="1081371211"/>
                    </a:ext>
                  </a:extLst>
                </a:gridCol>
              </a:tblGrid>
              <a:tr h="241807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nl-NL" sz="1050" dirty="0"/>
                        <a:t>Stakeholder</a:t>
                      </a:r>
                      <a:endParaRPr lang="en-US" sz="1050" dirty="0"/>
                    </a:p>
                  </a:txBody>
                  <a:tcPr marL="82222" marR="82222" marT="40301" marB="40301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050" dirty="0"/>
                        <a:t>Task</a:t>
                      </a:r>
                    </a:p>
                  </a:txBody>
                  <a:tcPr marL="82222" marR="82222" marT="40301" marB="40301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Effort current</a:t>
                      </a:r>
                    </a:p>
                  </a:txBody>
                  <a:tcPr marL="82222" marR="82222" marT="40301" marB="4030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Effort estimated</a:t>
                      </a:r>
                    </a:p>
                  </a:txBody>
                  <a:tcPr marL="82222" marR="82222" marT="40301" marB="40301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118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just" defTabSz="8064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Jeremy</a:t>
                      </a:r>
                    </a:p>
                  </a:txBody>
                  <a:tcPr marL="8565" marR="8565" marT="8396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algn="just" defTabSz="806450" rtl="0" eaLnBrk="1" latinLnBrk="0" hangingPunct="1">
                        <a:spcAft>
                          <a:spcPts val="0"/>
                        </a:spcAft>
                      </a:pPr>
                      <a:endParaRPr lang="en-US" sz="8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806450" rtl="0" eaLnBrk="1" latinLnBrk="0" hangingPunct="1">
                        <a:spcAft>
                          <a:spcPts val="0"/>
                        </a:spcAft>
                      </a:pPr>
                      <a:endParaRPr lang="en-US" sz="8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806450" rtl="0" eaLnBrk="1" latinLnBrk="0" hangingPunct="1">
                        <a:spcAft>
                          <a:spcPts val="0"/>
                        </a:spcAft>
                      </a:pPr>
                      <a:endParaRPr lang="en-US" sz="8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706"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03250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80650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209751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6130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01625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419502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282275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226003" algn="l" defTabSz="806501" rtl="0" eaLnBrk="1" latinLnBrk="0" hangingPunct="1">
                        <a:defRPr sz="16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195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1668" marR="61668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8A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357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10255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VUqLFFdmkuwkfm_M8mYi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VUqLFFdmkuwkfm_M8mYi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VUqLFFdmkuwkfm_M8mYi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VUqLFFdmkuwkfm_M8mYi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VUqLFFdmkuwkfm_M8mYi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VUqLFFdmkuwkfm_M8mYi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VUqLFFdmkuwkfm_M8mYi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VUqLFFdmkuwkfm_M8mYi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VUqLFFdmkuwkfm_M8mYi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VUqLFFdmkuwkfm_M8mYi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VUqLFFdmkuwkfm_M8mYi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VUqLFFdmkuwkfm_M8mYi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VUqLFFdmkuwkfm_M8mYi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VUqLFFdmkuwkfm_M8mYi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VUqLFFdmkuwkfm_M8mYi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VUqLFFdmkuwkfm_M8mYiQ"/>
</p:tagLst>
</file>

<file path=ppt/theme/theme1.xml><?xml version="1.0" encoding="utf-8"?>
<a:theme xmlns:a="http://schemas.openxmlformats.org/drawingml/2006/main" name="arvato Design 2015">
  <a:themeElements>
    <a:clrScheme name="arvato_colours2_2015">
      <a:dk1>
        <a:srgbClr val="000000"/>
      </a:dk1>
      <a:lt1>
        <a:srgbClr val="FFFFFF"/>
      </a:lt1>
      <a:dk2>
        <a:srgbClr val="646464"/>
      </a:dk2>
      <a:lt2>
        <a:srgbClr val="E5F1F7"/>
      </a:lt2>
      <a:accent1>
        <a:srgbClr val="0068A9"/>
      </a:accent1>
      <a:accent2>
        <a:srgbClr val="B2D6E8"/>
      </a:accent2>
      <a:accent3>
        <a:srgbClr val="002749"/>
      </a:accent3>
      <a:accent4>
        <a:srgbClr val="66ADD1"/>
      </a:accent4>
      <a:accent5>
        <a:srgbClr val="D0D0D0"/>
      </a:accent5>
      <a:accent6>
        <a:srgbClr val="B0C800"/>
      </a:accent6>
      <a:hlink>
        <a:srgbClr val="0068A9"/>
      </a:hlink>
      <a:folHlink>
        <a:srgbClr val="66ADD1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<a:spAutoFit/>
      </a:bodyPr>
      <a:lstStyle>
        <a:defPPr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 w="3175">
          <a:noFill/>
        </a:ln>
      </a:spPr>
      <a:bodyPr wrap="none" lIns="0" tIns="0" rIns="0" bIns="0" rtlCol="0">
        <a:spAutoFit/>
      </a:bodyPr>
      <a:lstStyle>
        <a:defPPr marL="342900" indent="-342900">
          <a:buClr>
            <a:schemeClr val="accent1"/>
          </a:buClr>
          <a:buSzPct val="85000"/>
          <a:buFont typeface="Wingdings 3" panose="05040102010807070707" pitchFamily="18" charset="2"/>
          <a:buChar char="Ò"/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Corporate Powerpoint Master</Template>
  <TotalTime>954</TotalTime>
  <Words>1613</Words>
  <Application>Microsoft Office PowerPoint</Application>
  <PresentationFormat>Custom</PresentationFormat>
  <Paragraphs>433</Paragraphs>
  <Slides>10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Symbol</vt:lpstr>
      <vt:lpstr>Times New Roman</vt:lpstr>
      <vt:lpstr>Wingdings</vt:lpstr>
      <vt:lpstr>Wingdings 3</vt:lpstr>
      <vt:lpstr>arvato Design 2015</vt:lpstr>
      <vt:lpstr>Document</vt:lpstr>
      <vt:lpstr>Présentation</vt:lpstr>
      <vt:lpstr>Presentation</vt:lpstr>
      <vt:lpstr>Microsoft PowerPoint Presentation</vt:lpstr>
      <vt:lpstr>POC – Data Mining</vt:lpstr>
      <vt:lpstr>Introduction</vt:lpstr>
      <vt:lpstr>POC – Data Mining</vt:lpstr>
      <vt:lpstr>POC – Data Mining</vt:lpstr>
      <vt:lpstr>POC – Data Mining</vt:lpstr>
      <vt:lpstr>POC – Data Mining</vt:lpstr>
      <vt:lpstr>POC – Data Mining</vt:lpstr>
      <vt:lpstr>POC – Data Mining</vt:lpstr>
      <vt:lpstr>POC – Data Mining</vt:lpstr>
      <vt:lpstr>POC – Data Mining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on the new PowerPoint master template</dc:title>
  <dc:creator>Abhishek Singhal</dc:creator>
  <cp:lastModifiedBy>Saikiran G</cp:lastModifiedBy>
  <cp:revision>556</cp:revision>
  <cp:lastPrinted>2015-04-27T16:02:00Z</cp:lastPrinted>
  <dcterms:created xsi:type="dcterms:W3CDTF">2017-01-17T10:34:00Z</dcterms:created>
  <dcterms:modified xsi:type="dcterms:W3CDTF">2017-07-24T06:08:20Z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0x0101008FB9B8E904CB80468491924989EE6E7D</vt:lpwstr>
  </property>
  <property fmtid="{D5CDD505-2E9C-101B-9397-08002B2CF9AE}" pid="3" name="KSOProductBuildVer">
    <vt:lpwstr>1033-10.2.0.5845</vt:lpwstr>
  </property>
</Properties>
</file>